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Londrina Solid" panose="020B0604020202020204" charset="0"/>
      <p:regular r:id="rId44"/>
    </p:embeddedFont>
    <p:embeddedFont>
      <p:font typeface="Londrina Solid Heavy" panose="020B0604020202020204" charset="0"/>
      <p:regular r:id="rId45"/>
    </p:embeddedFont>
    <p:embeddedFont>
      <p:font typeface="Open Sans" panose="020B0606030504020204" pitchFamily="34" charset="0"/>
      <p:regular r:id="rId46"/>
    </p:embeddedFont>
    <p:embeddedFont>
      <p:font typeface="Open Sans Bold" panose="020B0806030504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536" y="456"/>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4.sv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pn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7.png"/><Relationship Id="rId5" Type="http://schemas.openxmlformats.org/officeDocument/2006/relationships/image" Target="../media/image4.sv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53411" y="2947833"/>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1073075" y="602394"/>
            <a:ext cx="16141850" cy="2035820"/>
          </a:xfrm>
          <a:prstGeom prst="rect">
            <a:avLst/>
          </a:prstGeom>
        </p:spPr>
        <p:txBody>
          <a:bodyPr lIns="0" tIns="0" rIns="0" bIns="0" rtlCol="0" anchor="t">
            <a:spAutoFit/>
          </a:bodyPr>
          <a:lstStyle/>
          <a:p>
            <a:pPr marL="0" lvl="0" indent="0" algn="ctr">
              <a:lnSpc>
                <a:spcPts val="15603"/>
              </a:lnSpc>
              <a:spcBef>
                <a:spcPct val="0"/>
              </a:spcBef>
            </a:pPr>
            <a:r>
              <a:rPr lang="en-US" sz="14185" b="1">
                <a:solidFill>
                  <a:srgbClr val="4C5270"/>
                </a:solidFill>
                <a:latin typeface="Londrina Solid Heavy"/>
                <a:ea typeface="Londrina Solid Heavy"/>
                <a:cs typeface="Londrina Solid Heavy"/>
                <a:sym typeface="Londrina Solid Heavy"/>
              </a:rPr>
              <a:t>DEAF ASSISTANT</a:t>
            </a:r>
          </a:p>
        </p:txBody>
      </p:sp>
      <p:sp>
        <p:nvSpPr>
          <p:cNvPr id="8" name="TextBox 8"/>
          <p:cNvSpPr txBox="1"/>
          <p:nvPr/>
        </p:nvSpPr>
        <p:spPr>
          <a:xfrm>
            <a:off x="6507090" y="4992834"/>
            <a:ext cx="10401497" cy="3101214"/>
          </a:xfrm>
          <a:prstGeom prst="rect">
            <a:avLst/>
          </a:prstGeom>
        </p:spPr>
        <p:txBody>
          <a:bodyPr lIns="0" tIns="0" rIns="0" bIns="0" rtlCol="0" anchor="t">
            <a:spAutoFit/>
          </a:bodyPr>
          <a:lstStyle/>
          <a:p>
            <a:pPr algn="ctr">
              <a:lnSpc>
                <a:spcPts val="7018"/>
              </a:lnSpc>
            </a:pPr>
            <a:r>
              <a:rPr lang="en-US" sz="6380" b="1">
                <a:solidFill>
                  <a:srgbClr val="4C5270"/>
                </a:solidFill>
                <a:latin typeface="Open Sans Bold"/>
                <a:ea typeface="Open Sans Bold"/>
                <a:cs typeface="Open Sans Bold"/>
                <a:sym typeface="Open Sans Bold"/>
              </a:rPr>
              <a:t>Supervised By</a:t>
            </a:r>
          </a:p>
          <a:p>
            <a:pPr algn="ctr">
              <a:lnSpc>
                <a:spcPts val="3955"/>
              </a:lnSpc>
            </a:pPr>
            <a:endParaRPr lang="en-US" sz="6380" b="1">
              <a:solidFill>
                <a:srgbClr val="4C5270"/>
              </a:solidFill>
              <a:latin typeface="Open Sans Bold"/>
              <a:ea typeface="Open Sans Bold"/>
              <a:cs typeface="Open Sans Bold"/>
              <a:sym typeface="Open Sans Bold"/>
            </a:endParaRPr>
          </a:p>
          <a:p>
            <a:pPr marL="0" lvl="0" indent="0" algn="ctr">
              <a:lnSpc>
                <a:spcPts val="5500"/>
              </a:lnSpc>
              <a:spcBef>
                <a:spcPct val="0"/>
              </a:spcBef>
            </a:pPr>
            <a:r>
              <a:rPr lang="en-US" sz="5000">
                <a:solidFill>
                  <a:srgbClr val="4C5270"/>
                </a:solidFill>
                <a:latin typeface="Open Sans"/>
                <a:ea typeface="Open Sans"/>
                <a:cs typeface="Open Sans"/>
                <a:sym typeface="Open Sans"/>
              </a:rPr>
              <a:t>Prof. Dr. Hussam Elbehiery</a:t>
            </a:r>
          </a:p>
          <a:p>
            <a:pPr marL="0" lvl="0" indent="0" algn="ctr">
              <a:lnSpc>
                <a:spcPts val="2500"/>
              </a:lnSpc>
            </a:pPr>
            <a:endParaRPr lang="en-US" sz="5000">
              <a:solidFill>
                <a:srgbClr val="4C5270"/>
              </a:solidFill>
              <a:latin typeface="Open Sans"/>
              <a:ea typeface="Open Sans"/>
              <a:cs typeface="Open Sans"/>
              <a:sym typeface="Open Sans"/>
            </a:endParaRPr>
          </a:p>
          <a:p>
            <a:pPr marL="0" lvl="0" indent="0" algn="ctr">
              <a:lnSpc>
                <a:spcPts val="5500"/>
              </a:lnSpc>
              <a:spcBef>
                <a:spcPct val="0"/>
              </a:spcBef>
            </a:pPr>
            <a:r>
              <a:rPr lang="en-US" sz="5000" u="none">
                <a:solidFill>
                  <a:srgbClr val="4C5270"/>
                </a:solidFill>
                <a:latin typeface="Open Sans"/>
                <a:ea typeface="Open Sans"/>
                <a:cs typeface="Open Sans"/>
                <a:sym typeface="Open Sans"/>
              </a:rPr>
              <a:t>T.A. Andrew Nader</a:t>
            </a:r>
          </a:p>
        </p:txBody>
      </p:sp>
      <p:sp>
        <p:nvSpPr>
          <p:cNvPr id="9" name="TextBox 9"/>
          <p:cNvSpPr txBox="1"/>
          <p:nvPr/>
        </p:nvSpPr>
        <p:spPr>
          <a:xfrm>
            <a:off x="1073075" y="2860192"/>
            <a:ext cx="16141850" cy="574675"/>
          </a:xfrm>
          <a:prstGeom prst="rect">
            <a:avLst/>
          </a:prstGeom>
        </p:spPr>
        <p:txBody>
          <a:bodyPr lIns="0" tIns="0" rIns="0" bIns="0" rtlCol="0" anchor="t">
            <a:spAutoFit/>
          </a:bodyPr>
          <a:lstStyle/>
          <a:p>
            <a:pPr marL="0" lvl="0" indent="0" algn="ctr">
              <a:lnSpc>
                <a:spcPts val="4399"/>
              </a:lnSpc>
              <a:spcBef>
                <a:spcPct val="0"/>
              </a:spcBef>
            </a:pPr>
            <a:r>
              <a:rPr lang="en-US" sz="3999" b="1">
                <a:solidFill>
                  <a:srgbClr val="4C5270"/>
                </a:solidFill>
                <a:latin typeface="Londrina Solid Heavy"/>
                <a:ea typeface="Londrina Solid Heavy"/>
                <a:cs typeface="Londrina Solid Heavy"/>
                <a:sym typeface="Londrina Solid Heavy"/>
              </a:rPr>
              <a:t>YOUR FRIENDLY DEAF ASSISTANT</a:t>
            </a:r>
          </a:p>
        </p:txBody>
      </p:sp>
      <p:sp>
        <p:nvSpPr>
          <p:cNvPr id="10" name="Freeform 10"/>
          <p:cNvSpPr/>
          <p:nvPr/>
        </p:nvSpPr>
        <p:spPr>
          <a:xfrm>
            <a:off x="0" y="2638214"/>
            <a:ext cx="7796614" cy="7754087"/>
          </a:xfrm>
          <a:custGeom>
            <a:avLst/>
            <a:gdLst/>
            <a:ahLst/>
            <a:cxnLst/>
            <a:rect l="l" t="t" r="r" b="b"/>
            <a:pathLst>
              <a:path w="7796614" h="7754087">
                <a:moveTo>
                  <a:pt x="0" y="0"/>
                </a:moveTo>
                <a:lnTo>
                  <a:pt x="7796614" y="0"/>
                </a:lnTo>
                <a:lnTo>
                  <a:pt x="7796614" y="7754087"/>
                </a:lnTo>
                <a:lnTo>
                  <a:pt x="0" y="77540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SYSTEM ARCHITECTURE</a:t>
            </a:r>
          </a:p>
        </p:txBody>
      </p:sp>
      <p:sp>
        <p:nvSpPr>
          <p:cNvPr id="10" name="Freeform 10"/>
          <p:cNvSpPr/>
          <p:nvPr/>
        </p:nvSpPr>
        <p:spPr>
          <a:xfrm rot="-936339">
            <a:off x="1724454" y="3045233"/>
            <a:ext cx="2498073" cy="1979723"/>
          </a:xfrm>
          <a:custGeom>
            <a:avLst/>
            <a:gdLst/>
            <a:ahLst/>
            <a:cxnLst/>
            <a:rect l="l" t="t" r="r" b="b"/>
            <a:pathLst>
              <a:path w="2498073" h="1979723">
                <a:moveTo>
                  <a:pt x="0" y="0"/>
                </a:moveTo>
                <a:lnTo>
                  <a:pt x="2498073" y="0"/>
                </a:lnTo>
                <a:lnTo>
                  <a:pt x="2498073" y="1979723"/>
                </a:lnTo>
                <a:lnTo>
                  <a:pt x="0" y="1979723"/>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3844747" y="3437071"/>
            <a:ext cx="598023" cy="5980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14" name="Freeform 14"/>
          <p:cNvSpPr/>
          <p:nvPr/>
        </p:nvSpPr>
        <p:spPr>
          <a:xfrm>
            <a:off x="3997743" y="3556371"/>
            <a:ext cx="292031" cy="359423"/>
          </a:xfrm>
          <a:custGeom>
            <a:avLst/>
            <a:gdLst/>
            <a:ahLst/>
            <a:cxnLst/>
            <a:rect l="l" t="t" r="r" b="b"/>
            <a:pathLst>
              <a:path w="292031" h="359423">
                <a:moveTo>
                  <a:pt x="0" y="0"/>
                </a:moveTo>
                <a:lnTo>
                  <a:pt x="292031" y="0"/>
                </a:lnTo>
                <a:lnTo>
                  <a:pt x="292031" y="359423"/>
                </a:lnTo>
                <a:lnTo>
                  <a:pt x="0" y="359423"/>
                </a:lnTo>
                <a:lnTo>
                  <a:pt x="0" y="0"/>
                </a:lnTo>
                <a:close/>
              </a:path>
            </a:pathLst>
          </a:custGeom>
          <a:blipFill>
            <a:blip r:embed="rId10"/>
            <a:stretch>
              <a:fillRect/>
            </a:stretch>
          </a:blipFill>
        </p:spPr>
        <p:txBody>
          <a:bodyPr/>
          <a:lstStyle/>
          <a:p>
            <a:endParaRPr lang="en-US"/>
          </a:p>
        </p:txBody>
      </p:sp>
      <p:sp>
        <p:nvSpPr>
          <p:cNvPr id="15" name="Freeform 15"/>
          <p:cNvSpPr/>
          <p:nvPr/>
        </p:nvSpPr>
        <p:spPr>
          <a:xfrm rot="-936339">
            <a:off x="1724454" y="5000310"/>
            <a:ext cx="2498073" cy="1979723"/>
          </a:xfrm>
          <a:custGeom>
            <a:avLst/>
            <a:gdLst/>
            <a:ahLst/>
            <a:cxnLst/>
            <a:rect l="l" t="t" r="r" b="b"/>
            <a:pathLst>
              <a:path w="2498073" h="1979723">
                <a:moveTo>
                  <a:pt x="0" y="0"/>
                </a:moveTo>
                <a:lnTo>
                  <a:pt x="2498073" y="0"/>
                </a:lnTo>
                <a:lnTo>
                  <a:pt x="2498073" y="1979722"/>
                </a:lnTo>
                <a:lnTo>
                  <a:pt x="0" y="1979722"/>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6" name="Group 16"/>
          <p:cNvGrpSpPr/>
          <p:nvPr/>
        </p:nvGrpSpPr>
        <p:grpSpPr>
          <a:xfrm>
            <a:off x="3844747" y="5392148"/>
            <a:ext cx="598023" cy="59802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19" name="Freeform 19"/>
          <p:cNvSpPr/>
          <p:nvPr/>
        </p:nvSpPr>
        <p:spPr>
          <a:xfrm rot="-936339">
            <a:off x="1724454" y="7011538"/>
            <a:ext cx="2498073" cy="1979723"/>
          </a:xfrm>
          <a:custGeom>
            <a:avLst/>
            <a:gdLst/>
            <a:ahLst/>
            <a:cxnLst/>
            <a:rect l="l" t="t" r="r" b="b"/>
            <a:pathLst>
              <a:path w="2498073" h="1979723">
                <a:moveTo>
                  <a:pt x="0" y="0"/>
                </a:moveTo>
                <a:lnTo>
                  <a:pt x="2498073" y="0"/>
                </a:lnTo>
                <a:lnTo>
                  <a:pt x="2498073" y="1979723"/>
                </a:lnTo>
                <a:lnTo>
                  <a:pt x="0" y="1979723"/>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0" name="Group 20"/>
          <p:cNvGrpSpPr/>
          <p:nvPr/>
        </p:nvGrpSpPr>
        <p:grpSpPr>
          <a:xfrm>
            <a:off x="3844747" y="7403376"/>
            <a:ext cx="598023" cy="59802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23" name="Freeform 23"/>
          <p:cNvSpPr/>
          <p:nvPr/>
        </p:nvSpPr>
        <p:spPr>
          <a:xfrm>
            <a:off x="3957830" y="5497319"/>
            <a:ext cx="371857" cy="387680"/>
          </a:xfrm>
          <a:custGeom>
            <a:avLst/>
            <a:gdLst/>
            <a:ahLst/>
            <a:cxnLst/>
            <a:rect l="l" t="t" r="r" b="b"/>
            <a:pathLst>
              <a:path w="371857" h="387680">
                <a:moveTo>
                  <a:pt x="0" y="0"/>
                </a:moveTo>
                <a:lnTo>
                  <a:pt x="371857" y="0"/>
                </a:lnTo>
                <a:lnTo>
                  <a:pt x="371857" y="387681"/>
                </a:lnTo>
                <a:lnTo>
                  <a:pt x="0" y="387681"/>
                </a:lnTo>
                <a:lnTo>
                  <a:pt x="0" y="0"/>
                </a:lnTo>
                <a:close/>
              </a:path>
            </a:pathLst>
          </a:custGeom>
          <a:blipFill>
            <a:blip r:embed="rId11"/>
            <a:stretch>
              <a:fillRect/>
            </a:stretch>
          </a:blipFill>
        </p:spPr>
        <p:txBody>
          <a:bodyPr/>
          <a:lstStyle/>
          <a:p>
            <a:endParaRPr lang="en-US"/>
          </a:p>
        </p:txBody>
      </p:sp>
      <p:sp>
        <p:nvSpPr>
          <p:cNvPr id="24" name="Freeform 24"/>
          <p:cNvSpPr/>
          <p:nvPr/>
        </p:nvSpPr>
        <p:spPr>
          <a:xfrm>
            <a:off x="3986529" y="7548368"/>
            <a:ext cx="314458" cy="308041"/>
          </a:xfrm>
          <a:custGeom>
            <a:avLst/>
            <a:gdLst/>
            <a:ahLst/>
            <a:cxnLst/>
            <a:rect l="l" t="t" r="r" b="b"/>
            <a:pathLst>
              <a:path w="314458" h="308041">
                <a:moveTo>
                  <a:pt x="0" y="0"/>
                </a:moveTo>
                <a:lnTo>
                  <a:pt x="314458" y="0"/>
                </a:lnTo>
                <a:lnTo>
                  <a:pt x="314458" y="308040"/>
                </a:lnTo>
                <a:lnTo>
                  <a:pt x="0" y="308040"/>
                </a:lnTo>
                <a:lnTo>
                  <a:pt x="0" y="0"/>
                </a:lnTo>
                <a:close/>
              </a:path>
            </a:pathLst>
          </a:custGeom>
          <a:blipFill>
            <a:blip r:embed="rId12"/>
            <a:stretch>
              <a:fillRect/>
            </a:stretch>
          </a:blipFill>
        </p:spPr>
        <p:txBody>
          <a:bodyPr/>
          <a:lstStyle/>
          <a:p>
            <a:endParaRPr lang="en-US"/>
          </a:p>
        </p:txBody>
      </p:sp>
      <p:sp>
        <p:nvSpPr>
          <p:cNvPr id="25" name="TextBox 25"/>
          <p:cNvSpPr txBox="1"/>
          <p:nvPr/>
        </p:nvSpPr>
        <p:spPr>
          <a:xfrm>
            <a:off x="2093425" y="3793233"/>
            <a:ext cx="1760131" cy="864196"/>
          </a:xfrm>
          <a:prstGeom prst="rect">
            <a:avLst/>
          </a:prstGeom>
        </p:spPr>
        <p:txBody>
          <a:bodyPr lIns="0" tIns="0" rIns="0" bIns="0" rtlCol="0" anchor="t">
            <a:spAutoFit/>
          </a:bodyPr>
          <a:lstStyle/>
          <a:p>
            <a:pPr marL="0" lvl="0" indent="0" algn="ctr">
              <a:lnSpc>
                <a:spcPts val="6700"/>
              </a:lnSpc>
              <a:spcBef>
                <a:spcPct val="0"/>
              </a:spcBef>
            </a:pPr>
            <a:r>
              <a:rPr lang="en-US" sz="6091" b="1">
                <a:solidFill>
                  <a:srgbClr val="4C5270"/>
                </a:solidFill>
                <a:latin typeface="Open Sans Bold"/>
                <a:ea typeface="Open Sans Bold"/>
                <a:cs typeface="Open Sans Bold"/>
                <a:sym typeface="Open Sans Bold"/>
              </a:rPr>
              <a:t>01</a:t>
            </a:r>
          </a:p>
        </p:txBody>
      </p:sp>
      <p:sp>
        <p:nvSpPr>
          <p:cNvPr id="26" name="TextBox 26"/>
          <p:cNvSpPr txBox="1"/>
          <p:nvPr/>
        </p:nvSpPr>
        <p:spPr>
          <a:xfrm>
            <a:off x="3997743" y="3510103"/>
            <a:ext cx="3352140" cy="480535"/>
          </a:xfrm>
          <a:prstGeom prst="rect">
            <a:avLst/>
          </a:prstGeom>
        </p:spPr>
        <p:txBody>
          <a:bodyPr lIns="0" tIns="0" rIns="0" bIns="0" rtlCol="0" anchor="t">
            <a:spAutoFit/>
          </a:bodyPr>
          <a:lstStyle/>
          <a:p>
            <a:pPr marL="0" lvl="0" indent="0" algn="ctr">
              <a:lnSpc>
                <a:spcPts val="3674"/>
              </a:lnSpc>
              <a:spcBef>
                <a:spcPct val="0"/>
              </a:spcBef>
            </a:pPr>
            <a:r>
              <a:rPr lang="en-US" sz="3340" b="1">
                <a:solidFill>
                  <a:srgbClr val="4C5270"/>
                </a:solidFill>
                <a:latin typeface="Open Sans Bold"/>
                <a:ea typeface="Open Sans Bold"/>
                <a:cs typeface="Open Sans Bold"/>
                <a:sym typeface="Open Sans Bold"/>
              </a:rPr>
              <a:t>Frontend</a:t>
            </a:r>
          </a:p>
        </p:txBody>
      </p:sp>
      <p:sp>
        <p:nvSpPr>
          <p:cNvPr id="27" name="TextBox 27"/>
          <p:cNvSpPr txBox="1"/>
          <p:nvPr/>
        </p:nvSpPr>
        <p:spPr>
          <a:xfrm>
            <a:off x="4748656" y="4044619"/>
            <a:ext cx="4253832" cy="844550"/>
          </a:xfrm>
          <a:prstGeom prst="rect">
            <a:avLst/>
          </a:prstGeom>
        </p:spPr>
        <p:txBody>
          <a:bodyPr lIns="0" tIns="0" rIns="0" bIns="0" rtlCol="0" anchor="t">
            <a:spAutoFit/>
          </a:bodyPr>
          <a:lstStyle/>
          <a:p>
            <a:pPr algn="l">
              <a:lnSpc>
                <a:spcPts val="2200"/>
              </a:lnSpc>
            </a:pPr>
            <a:r>
              <a:rPr lang="en-US" sz="2000">
                <a:solidFill>
                  <a:srgbClr val="4C5270"/>
                </a:solidFill>
                <a:latin typeface="Open Sans"/>
                <a:ea typeface="Open Sans"/>
                <a:cs typeface="Open Sans"/>
                <a:sym typeface="Open Sans"/>
              </a:rPr>
              <a:t>Mobile app (Flutter) captures gestures and displays translations.</a:t>
            </a:r>
          </a:p>
          <a:p>
            <a:pPr marL="0" lvl="0" indent="0" algn="l">
              <a:lnSpc>
                <a:spcPts val="2200"/>
              </a:lnSpc>
              <a:spcBef>
                <a:spcPct val="0"/>
              </a:spcBef>
            </a:pPr>
            <a:endParaRPr lang="en-US" sz="2000">
              <a:solidFill>
                <a:srgbClr val="4C5270"/>
              </a:solidFill>
              <a:latin typeface="Open Sans"/>
              <a:ea typeface="Open Sans"/>
              <a:cs typeface="Open Sans"/>
              <a:sym typeface="Open Sans"/>
            </a:endParaRPr>
          </a:p>
        </p:txBody>
      </p:sp>
      <p:sp>
        <p:nvSpPr>
          <p:cNvPr id="28" name="TextBox 28"/>
          <p:cNvSpPr txBox="1"/>
          <p:nvPr/>
        </p:nvSpPr>
        <p:spPr>
          <a:xfrm>
            <a:off x="2093425" y="5748309"/>
            <a:ext cx="1760131" cy="864196"/>
          </a:xfrm>
          <a:prstGeom prst="rect">
            <a:avLst/>
          </a:prstGeom>
        </p:spPr>
        <p:txBody>
          <a:bodyPr lIns="0" tIns="0" rIns="0" bIns="0" rtlCol="0" anchor="t">
            <a:spAutoFit/>
          </a:bodyPr>
          <a:lstStyle/>
          <a:p>
            <a:pPr marL="0" lvl="0" indent="0" algn="ctr">
              <a:lnSpc>
                <a:spcPts val="6700"/>
              </a:lnSpc>
              <a:spcBef>
                <a:spcPct val="0"/>
              </a:spcBef>
            </a:pPr>
            <a:r>
              <a:rPr lang="en-US" sz="6091" b="1">
                <a:solidFill>
                  <a:srgbClr val="4C5270"/>
                </a:solidFill>
                <a:latin typeface="Open Sans Bold"/>
                <a:ea typeface="Open Sans Bold"/>
                <a:cs typeface="Open Sans Bold"/>
                <a:sym typeface="Open Sans Bold"/>
              </a:rPr>
              <a:t>02</a:t>
            </a:r>
          </a:p>
        </p:txBody>
      </p:sp>
      <p:sp>
        <p:nvSpPr>
          <p:cNvPr id="29" name="TextBox 29"/>
          <p:cNvSpPr txBox="1"/>
          <p:nvPr/>
        </p:nvSpPr>
        <p:spPr>
          <a:xfrm>
            <a:off x="4734900" y="6027772"/>
            <a:ext cx="5150139" cy="844550"/>
          </a:xfrm>
          <a:prstGeom prst="rect">
            <a:avLst/>
          </a:prstGeom>
        </p:spPr>
        <p:txBody>
          <a:bodyPr lIns="0" tIns="0" rIns="0" bIns="0" rtlCol="0" anchor="t">
            <a:spAutoFit/>
          </a:bodyPr>
          <a:lstStyle/>
          <a:p>
            <a:pPr algn="l">
              <a:lnSpc>
                <a:spcPts val="2200"/>
              </a:lnSpc>
            </a:pPr>
            <a:r>
              <a:rPr lang="en-US" sz="2000">
                <a:solidFill>
                  <a:srgbClr val="4C5270"/>
                </a:solidFill>
                <a:latin typeface="Open Sans"/>
                <a:ea typeface="Open Sans"/>
                <a:cs typeface="Open Sans"/>
                <a:sym typeface="Open Sans"/>
              </a:rPr>
              <a:t>API processes videos, AI model recognizes gestures, and database stores translations.</a:t>
            </a:r>
          </a:p>
          <a:p>
            <a:pPr marL="0" lvl="0" indent="0" algn="l">
              <a:lnSpc>
                <a:spcPts val="2200"/>
              </a:lnSpc>
              <a:spcBef>
                <a:spcPct val="0"/>
              </a:spcBef>
            </a:pPr>
            <a:endParaRPr lang="en-US" sz="2000">
              <a:solidFill>
                <a:srgbClr val="4C5270"/>
              </a:solidFill>
              <a:latin typeface="Open Sans"/>
              <a:ea typeface="Open Sans"/>
              <a:cs typeface="Open Sans"/>
              <a:sym typeface="Open Sans"/>
            </a:endParaRPr>
          </a:p>
        </p:txBody>
      </p:sp>
      <p:sp>
        <p:nvSpPr>
          <p:cNvPr id="30" name="TextBox 30"/>
          <p:cNvSpPr txBox="1"/>
          <p:nvPr/>
        </p:nvSpPr>
        <p:spPr>
          <a:xfrm>
            <a:off x="2093425" y="7759538"/>
            <a:ext cx="1760131" cy="864196"/>
          </a:xfrm>
          <a:prstGeom prst="rect">
            <a:avLst/>
          </a:prstGeom>
        </p:spPr>
        <p:txBody>
          <a:bodyPr lIns="0" tIns="0" rIns="0" bIns="0" rtlCol="0" anchor="t">
            <a:spAutoFit/>
          </a:bodyPr>
          <a:lstStyle/>
          <a:p>
            <a:pPr marL="0" lvl="0" indent="0" algn="ctr">
              <a:lnSpc>
                <a:spcPts val="6700"/>
              </a:lnSpc>
              <a:spcBef>
                <a:spcPct val="0"/>
              </a:spcBef>
            </a:pPr>
            <a:r>
              <a:rPr lang="en-US" sz="6091" b="1">
                <a:solidFill>
                  <a:srgbClr val="4C5270"/>
                </a:solidFill>
                <a:latin typeface="Open Sans Bold"/>
                <a:ea typeface="Open Sans Bold"/>
                <a:cs typeface="Open Sans Bold"/>
                <a:sym typeface="Open Sans Bold"/>
              </a:rPr>
              <a:t>03</a:t>
            </a:r>
          </a:p>
        </p:txBody>
      </p:sp>
      <p:sp>
        <p:nvSpPr>
          <p:cNvPr id="31" name="TextBox 31"/>
          <p:cNvSpPr txBox="1"/>
          <p:nvPr/>
        </p:nvSpPr>
        <p:spPr>
          <a:xfrm>
            <a:off x="4748656" y="8010925"/>
            <a:ext cx="4691563" cy="844550"/>
          </a:xfrm>
          <a:prstGeom prst="rect">
            <a:avLst/>
          </a:prstGeom>
        </p:spPr>
        <p:txBody>
          <a:bodyPr lIns="0" tIns="0" rIns="0" bIns="0" rtlCol="0" anchor="t">
            <a:spAutoFit/>
          </a:bodyPr>
          <a:lstStyle/>
          <a:p>
            <a:pPr algn="l">
              <a:lnSpc>
                <a:spcPts val="2200"/>
              </a:lnSpc>
            </a:pPr>
            <a:r>
              <a:rPr lang="en-US" sz="2000">
                <a:solidFill>
                  <a:srgbClr val="4C5270"/>
                </a:solidFill>
                <a:latin typeface="Open Sans"/>
                <a:ea typeface="Open Sans"/>
                <a:cs typeface="Open Sans"/>
                <a:sym typeface="Open Sans"/>
              </a:rPr>
              <a:t>CNN-LSTM hybrid model for dynamic gesture recognition.</a:t>
            </a:r>
          </a:p>
          <a:p>
            <a:pPr marL="0" lvl="0" indent="0" algn="l">
              <a:lnSpc>
                <a:spcPts val="2200"/>
              </a:lnSpc>
              <a:spcBef>
                <a:spcPct val="0"/>
              </a:spcBef>
            </a:pPr>
            <a:endParaRPr lang="en-US" sz="2000">
              <a:solidFill>
                <a:srgbClr val="4C5270"/>
              </a:solidFill>
              <a:latin typeface="Open Sans"/>
              <a:ea typeface="Open Sans"/>
              <a:cs typeface="Open Sans"/>
              <a:sym typeface="Open Sans"/>
            </a:endParaRPr>
          </a:p>
        </p:txBody>
      </p:sp>
      <p:sp>
        <p:nvSpPr>
          <p:cNvPr id="32" name="TextBox 32"/>
          <p:cNvSpPr txBox="1"/>
          <p:nvPr/>
        </p:nvSpPr>
        <p:spPr>
          <a:xfrm>
            <a:off x="3957830" y="5465179"/>
            <a:ext cx="3352140" cy="480535"/>
          </a:xfrm>
          <a:prstGeom prst="rect">
            <a:avLst/>
          </a:prstGeom>
        </p:spPr>
        <p:txBody>
          <a:bodyPr lIns="0" tIns="0" rIns="0" bIns="0" rtlCol="0" anchor="t">
            <a:spAutoFit/>
          </a:bodyPr>
          <a:lstStyle/>
          <a:p>
            <a:pPr marL="0" lvl="0" indent="0" algn="ctr">
              <a:lnSpc>
                <a:spcPts val="3674"/>
              </a:lnSpc>
              <a:spcBef>
                <a:spcPct val="0"/>
              </a:spcBef>
            </a:pPr>
            <a:r>
              <a:rPr lang="en-US" sz="3340" b="1">
                <a:solidFill>
                  <a:srgbClr val="4C5270"/>
                </a:solidFill>
                <a:latin typeface="Open Sans Bold"/>
                <a:ea typeface="Open Sans Bold"/>
                <a:cs typeface="Open Sans Bold"/>
                <a:sym typeface="Open Sans Bold"/>
              </a:rPr>
              <a:t>Backend</a:t>
            </a:r>
          </a:p>
        </p:txBody>
      </p:sp>
      <p:sp>
        <p:nvSpPr>
          <p:cNvPr id="33" name="TextBox 33"/>
          <p:cNvSpPr txBox="1"/>
          <p:nvPr/>
        </p:nvSpPr>
        <p:spPr>
          <a:xfrm>
            <a:off x="3957830" y="7431951"/>
            <a:ext cx="3352140" cy="480535"/>
          </a:xfrm>
          <a:prstGeom prst="rect">
            <a:avLst/>
          </a:prstGeom>
        </p:spPr>
        <p:txBody>
          <a:bodyPr lIns="0" tIns="0" rIns="0" bIns="0" rtlCol="0" anchor="t">
            <a:spAutoFit/>
          </a:bodyPr>
          <a:lstStyle/>
          <a:p>
            <a:pPr marL="0" lvl="0" indent="0" algn="ctr">
              <a:lnSpc>
                <a:spcPts val="3674"/>
              </a:lnSpc>
              <a:spcBef>
                <a:spcPct val="0"/>
              </a:spcBef>
            </a:pPr>
            <a:r>
              <a:rPr lang="en-US" sz="3340" b="1">
                <a:solidFill>
                  <a:srgbClr val="4C5270"/>
                </a:solidFill>
                <a:latin typeface="Open Sans Bold"/>
                <a:ea typeface="Open Sans Bold"/>
                <a:cs typeface="Open Sans Bold"/>
                <a:sym typeface="Open Sans Bold"/>
              </a:rPr>
              <a:t>AI 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53411" y="2947833"/>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705497" y="715445"/>
            <a:ext cx="16877005" cy="1809115"/>
          </a:xfrm>
          <a:prstGeom prst="rect">
            <a:avLst/>
          </a:prstGeom>
        </p:spPr>
        <p:txBody>
          <a:bodyPr lIns="0" tIns="0" rIns="0" bIns="0" rtlCol="0" anchor="t">
            <a:spAutoFit/>
          </a:bodyPr>
          <a:lstStyle/>
          <a:p>
            <a:pPr marL="0" lvl="0" indent="0" algn="ctr">
              <a:lnSpc>
                <a:spcPts val="13969"/>
              </a:lnSpc>
              <a:spcBef>
                <a:spcPct val="0"/>
              </a:spcBef>
            </a:pPr>
            <a:r>
              <a:rPr lang="en-US" sz="12699" b="1">
                <a:solidFill>
                  <a:srgbClr val="4C5270"/>
                </a:solidFill>
                <a:latin typeface="Londrina Solid Heavy"/>
                <a:ea typeface="Londrina Solid Heavy"/>
                <a:cs typeface="Londrina Solid Heavy"/>
                <a:sym typeface="Londrina Solid Heavy"/>
              </a:rPr>
              <a:t>OUR ALGORITHMIC JOURNEY</a:t>
            </a:r>
          </a:p>
        </p:txBody>
      </p:sp>
      <p:sp>
        <p:nvSpPr>
          <p:cNvPr id="8" name="Freeform 8"/>
          <p:cNvSpPr/>
          <p:nvPr/>
        </p:nvSpPr>
        <p:spPr>
          <a:xfrm>
            <a:off x="5354450" y="2947833"/>
            <a:ext cx="7044159" cy="7955416"/>
          </a:xfrm>
          <a:custGeom>
            <a:avLst/>
            <a:gdLst/>
            <a:ahLst/>
            <a:cxnLst/>
            <a:rect l="l" t="t" r="r" b="b"/>
            <a:pathLst>
              <a:path w="7044159" h="7955416">
                <a:moveTo>
                  <a:pt x="0" y="0"/>
                </a:moveTo>
                <a:lnTo>
                  <a:pt x="7044160" y="0"/>
                </a:lnTo>
                <a:lnTo>
                  <a:pt x="7044160" y="7955417"/>
                </a:lnTo>
                <a:lnTo>
                  <a:pt x="0" y="795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algn="ctr">
                <a:lnSpc>
                  <a:spcPts val="2659"/>
                </a:lnSpc>
              </a:pPr>
              <a:endParaRPr/>
            </a:p>
          </p:txBody>
        </p:sp>
      </p:grpSp>
      <p:graphicFrame>
        <p:nvGraphicFramePr>
          <p:cNvPr id="9" name="Object 9"/>
          <p:cNvGraphicFramePr/>
          <p:nvPr>
            <p:extLst>
              <p:ext uri="{D42A27DB-BD31-4B8C-83A1-F6EECF244321}">
                <p14:modId xmlns:p14="http://schemas.microsoft.com/office/powerpoint/2010/main" val="2183262255"/>
              </p:ext>
            </p:extLst>
          </p:nvPr>
        </p:nvGraphicFramePr>
        <p:xfrm>
          <a:off x="401005" y="477413"/>
          <a:ext cx="18897599" cy="7822305"/>
        </p:xfrm>
        <a:graphic>
          <a:graphicData uri="http://schemas.openxmlformats.org/presentationml/2006/ole">
            <mc:AlternateContent xmlns:mc="http://schemas.openxmlformats.org/markup-compatibility/2006">
              <mc:Choice xmlns:v="urn:schemas-microsoft-com:vml" Requires="v">
                <p:oleObj name="Worksheet" r:id="rId8" imgW="19507200" imgH="7239000" progId="Excel.Sheet.12">
                  <p:embed/>
                </p:oleObj>
              </mc:Choice>
              <mc:Fallback>
                <p:oleObj name="Worksheet" r:id="rId8" imgW="19507200" imgH="7239000" progId="Excel.Sheet.12">
                  <p:embed/>
                  <p:pic>
                    <p:nvPicPr>
                      <p:cNvPr id="0" name=""/>
                      <p:cNvPicPr/>
                      <p:nvPr/>
                    </p:nvPicPr>
                    <p:blipFill>
                      <a:blip r:embed="rId9"/>
                      <a:stretch>
                        <a:fillRect/>
                      </a:stretch>
                    </p:blipFill>
                    <p:spPr>
                      <a:xfrm>
                        <a:off x="401005" y="477413"/>
                        <a:ext cx="18897599" cy="7822305"/>
                      </a:xfrm>
                      <a:prstGeom prst="rect">
                        <a:avLst/>
                      </a:prstGeom>
                    </p:spPr>
                  </p:pic>
                </p:oleObj>
              </mc:Fallback>
            </mc:AlternateContent>
          </a:graphicData>
        </a:graphic>
      </p:graphicFrame>
      <p:sp>
        <p:nvSpPr>
          <p:cNvPr id="10" name="TextBox 10"/>
          <p:cNvSpPr txBox="1"/>
          <p:nvPr/>
        </p:nvSpPr>
        <p:spPr>
          <a:xfrm>
            <a:off x="705493" y="638618"/>
            <a:ext cx="16877005" cy="1724025"/>
          </a:xfrm>
          <a:prstGeom prst="rect">
            <a:avLst/>
          </a:prstGeom>
        </p:spPr>
        <p:txBody>
          <a:bodyPr lIns="0" tIns="0" rIns="0" bIns="0" rtlCol="0" anchor="t">
            <a:spAutoFit/>
          </a:bodyPr>
          <a:lstStyle/>
          <a:p>
            <a:pPr marL="0" lvl="0" indent="0" algn="ctr">
              <a:lnSpc>
                <a:spcPts val="13200"/>
              </a:lnSpc>
              <a:spcBef>
                <a:spcPct val="0"/>
              </a:spcBef>
            </a:pPr>
            <a:r>
              <a:rPr lang="en-US" sz="12000" b="1" dirty="0">
                <a:solidFill>
                  <a:srgbClr val="4C5270"/>
                </a:solidFill>
                <a:latin typeface="Londrina Solid Heavy"/>
                <a:ea typeface="Londrina Solid Heavy"/>
                <a:cs typeface="Londrina Solid Heavy"/>
                <a:sym typeface="Londrina Solid Heavy"/>
              </a:rPr>
              <a:t>OUR ALGORITHMIC JOURNEY</a:t>
            </a:r>
          </a:p>
        </p:txBody>
      </p:sp>
      <p:sp>
        <p:nvSpPr>
          <p:cNvPr id="11" name="TextBox 11"/>
          <p:cNvSpPr txBox="1"/>
          <p:nvPr/>
        </p:nvSpPr>
        <p:spPr>
          <a:xfrm>
            <a:off x="1502466" y="8243852"/>
            <a:ext cx="14944824" cy="943229"/>
          </a:xfrm>
          <a:prstGeom prst="rect">
            <a:avLst/>
          </a:prstGeom>
        </p:spPr>
        <p:txBody>
          <a:bodyPr lIns="0" tIns="0" rIns="0" bIns="0" rtlCol="0" anchor="t">
            <a:spAutoFit/>
          </a:bodyPr>
          <a:lstStyle/>
          <a:p>
            <a:pPr algn="l">
              <a:lnSpc>
                <a:spcPts val="3807"/>
              </a:lnSpc>
            </a:pPr>
            <a:r>
              <a:rPr lang="en-US" sz="2799" b="1" dirty="0">
                <a:solidFill>
                  <a:srgbClr val="000000"/>
                </a:solidFill>
                <a:latin typeface="Open Sans Bold"/>
                <a:ea typeface="Open Sans Bold"/>
                <a:cs typeface="Open Sans Bold"/>
                <a:sym typeface="Open Sans Bold"/>
              </a:rPr>
              <a:t>After careful consideration, we chose algorithm </a:t>
            </a:r>
            <a:r>
              <a:rPr lang="en-US" sz="2799" b="1" dirty="0">
                <a:solidFill>
                  <a:srgbClr val="FF6105"/>
                </a:solidFill>
                <a:latin typeface="Open Sans Bold"/>
                <a:ea typeface="Open Sans Bold"/>
                <a:cs typeface="Open Sans Bold"/>
                <a:sym typeface="Open Sans Bold"/>
              </a:rPr>
              <a:t>CNN-Based Hand-Centric</a:t>
            </a:r>
            <a:r>
              <a:rPr lang="en-US" sz="2799" b="1" dirty="0">
                <a:solidFill>
                  <a:srgbClr val="000000"/>
                </a:solidFill>
                <a:latin typeface="Open Sans Bold"/>
                <a:ea typeface="Open Sans Bold"/>
                <a:cs typeface="Open Sans Bold"/>
                <a:sym typeface="Open Sans Bold"/>
              </a:rPr>
              <a:t> for further processing with our 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95972"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42027" y="3418493"/>
            <a:ext cx="16603945" cy="4815144"/>
          </a:xfrm>
          <a:custGeom>
            <a:avLst/>
            <a:gdLst/>
            <a:ahLst/>
            <a:cxnLst/>
            <a:rect l="l" t="t" r="r" b="b"/>
            <a:pathLst>
              <a:path w="16603945" h="4815144">
                <a:moveTo>
                  <a:pt x="0" y="0"/>
                </a:moveTo>
                <a:lnTo>
                  <a:pt x="16603946" y="0"/>
                </a:lnTo>
                <a:lnTo>
                  <a:pt x="16603946" y="4815144"/>
                </a:lnTo>
                <a:lnTo>
                  <a:pt x="0" y="4815144"/>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2308052" y="746562"/>
            <a:ext cx="13277695" cy="1333698"/>
          </a:xfrm>
          <a:prstGeom prst="rect">
            <a:avLst/>
          </a:prstGeom>
        </p:spPr>
        <p:txBody>
          <a:bodyPr lIns="0" tIns="0" rIns="0" bIns="0" rtlCol="0" anchor="t">
            <a:spAutoFit/>
          </a:bodyPr>
          <a:lstStyle/>
          <a:p>
            <a:pPr marL="0" lvl="0" indent="0" algn="ctr">
              <a:lnSpc>
                <a:spcPts val="10384"/>
              </a:lnSpc>
              <a:spcBef>
                <a:spcPct val="0"/>
              </a:spcBef>
            </a:pPr>
            <a:r>
              <a:rPr lang="en-US" sz="9440" b="1" dirty="0">
                <a:solidFill>
                  <a:srgbClr val="4C5270"/>
                </a:solidFill>
                <a:latin typeface="Londrina Solid Heavy"/>
                <a:ea typeface="Londrina Solid Heavy"/>
                <a:cs typeface="Londrina Solid Heavy"/>
                <a:sym typeface="Londrina Solid Heavy"/>
              </a:rPr>
              <a:t>CONFUSION MATRICES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53411" y="2947833"/>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705497" y="601238"/>
            <a:ext cx="16877005" cy="2037528"/>
          </a:xfrm>
          <a:prstGeom prst="rect">
            <a:avLst/>
          </a:prstGeom>
        </p:spPr>
        <p:txBody>
          <a:bodyPr lIns="0" tIns="0" rIns="0" bIns="0" rtlCol="0" anchor="t">
            <a:spAutoFit/>
          </a:bodyPr>
          <a:lstStyle/>
          <a:p>
            <a:pPr marL="0" lvl="0" indent="0" algn="ctr">
              <a:lnSpc>
                <a:spcPts val="15603"/>
              </a:lnSpc>
              <a:spcBef>
                <a:spcPct val="0"/>
              </a:spcBef>
            </a:pPr>
            <a:r>
              <a:rPr lang="en-US" sz="14185" b="1">
                <a:solidFill>
                  <a:srgbClr val="4C5270"/>
                </a:solidFill>
                <a:latin typeface="Londrina Solid Heavy"/>
                <a:ea typeface="Londrina Solid Heavy"/>
                <a:cs typeface="Londrina Solid Heavy"/>
                <a:sym typeface="Londrina Solid Heavy"/>
              </a:rPr>
              <a:t>DESIGN</a:t>
            </a:r>
          </a:p>
        </p:txBody>
      </p:sp>
      <p:sp>
        <p:nvSpPr>
          <p:cNvPr id="8" name="Freeform 8"/>
          <p:cNvSpPr/>
          <p:nvPr/>
        </p:nvSpPr>
        <p:spPr>
          <a:xfrm>
            <a:off x="5354450" y="2947833"/>
            <a:ext cx="7044159" cy="7955416"/>
          </a:xfrm>
          <a:custGeom>
            <a:avLst/>
            <a:gdLst/>
            <a:ahLst/>
            <a:cxnLst/>
            <a:rect l="l" t="t" r="r" b="b"/>
            <a:pathLst>
              <a:path w="7044159" h="7955416">
                <a:moveTo>
                  <a:pt x="0" y="0"/>
                </a:moveTo>
                <a:lnTo>
                  <a:pt x="7044160" y="0"/>
                </a:lnTo>
                <a:lnTo>
                  <a:pt x="7044160" y="7955417"/>
                </a:lnTo>
                <a:lnTo>
                  <a:pt x="0" y="795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4350656" y="3029376"/>
            <a:ext cx="3121903" cy="5767951"/>
          </a:xfrm>
          <a:custGeom>
            <a:avLst/>
            <a:gdLst/>
            <a:ahLst/>
            <a:cxnLst/>
            <a:rect l="l" t="t" r="r" b="b"/>
            <a:pathLst>
              <a:path w="3121903" h="5767951">
                <a:moveTo>
                  <a:pt x="0" y="0"/>
                </a:moveTo>
                <a:lnTo>
                  <a:pt x="3121904" y="0"/>
                </a:lnTo>
                <a:lnTo>
                  <a:pt x="3121904" y="5767951"/>
                </a:lnTo>
                <a:lnTo>
                  <a:pt x="0" y="5767951"/>
                </a:lnTo>
                <a:lnTo>
                  <a:pt x="0" y="0"/>
                </a:lnTo>
                <a:close/>
              </a:path>
            </a:pathLst>
          </a:custGeom>
          <a:blipFill>
            <a:blip r:embed="rId8"/>
            <a:stretch>
              <a:fillRect/>
            </a:stretch>
          </a:blipFill>
        </p:spPr>
        <p:txBody>
          <a:bodyPr/>
          <a:lstStyle/>
          <a:p>
            <a:endParaRPr lang="en-US"/>
          </a:p>
        </p:txBody>
      </p:sp>
      <p:sp>
        <p:nvSpPr>
          <p:cNvPr id="10" name="Freeform 10"/>
          <p:cNvSpPr/>
          <p:nvPr/>
        </p:nvSpPr>
        <p:spPr>
          <a:xfrm>
            <a:off x="10789243" y="3029376"/>
            <a:ext cx="3136323" cy="5767951"/>
          </a:xfrm>
          <a:custGeom>
            <a:avLst/>
            <a:gdLst/>
            <a:ahLst/>
            <a:cxnLst/>
            <a:rect l="l" t="t" r="r" b="b"/>
            <a:pathLst>
              <a:path w="3136323" h="5767951">
                <a:moveTo>
                  <a:pt x="0" y="0"/>
                </a:moveTo>
                <a:lnTo>
                  <a:pt x="3136323" y="0"/>
                </a:lnTo>
                <a:lnTo>
                  <a:pt x="3136323" y="5767951"/>
                </a:lnTo>
                <a:lnTo>
                  <a:pt x="0" y="5767951"/>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AUTHENTICATION</a:t>
            </a:r>
          </a:p>
        </p:txBody>
      </p:sp>
      <p:sp>
        <p:nvSpPr>
          <p:cNvPr id="12" name="TextBox 12"/>
          <p:cNvSpPr txBox="1"/>
          <p:nvPr/>
        </p:nvSpPr>
        <p:spPr>
          <a:xfrm>
            <a:off x="4533135" y="8922609"/>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LOGIN</a:t>
            </a:r>
          </a:p>
        </p:txBody>
      </p:sp>
      <p:sp>
        <p:nvSpPr>
          <p:cNvPr id="13" name="TextBox 13"/>
          <p:cNvSpPr txBox="1"/>
          <p:nvPr/>
        </p:nvSpPr>
        <p:spPr>
          <a:xfrm>
            <a:off x="10978931" y="8922609"/>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REGISTRATION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1025559" y="2960837"/>
            <a:ext cx="3016667" cy="5612403"/>
          </a:xfrm>
          <a:custGeom>
            <a:avLst/>
            <a:gdLst/>
            <a:ahLst/>
            <a:cxnLst/>
            <a:rect l="l" t="t" r="r" b="b"/>
            <a:pathLst>
              <a:path w="3016667" h="5612403">
                <a:moveTo>
                  <a:pt x="0" y="0"/>
                </a:moveTo>
                <a:lnTo>
                  <a:pt x="3016667" y="0"/>
                </a:lnTo>
                <a:lnTo>
                  <a:pt x="3016667" y="5612403"/>
                </a:lnTo>
                <a:lnTo>
                  <a:pt x="0" y="5612403"/>
                </a:lnTo>
                <a:lnTo>
                  <a:pt x="0" y="0"/>
                </a:lnTo>
                <a:close/>
              </a:path>
            </a:pathLst>
          </a:custGeom>
          <a:blipFill>
            <a:blip r:embed="rId8"/>
            <a:stretch>
              <a:fillRect/>
            </a:stretch>
          </a:blipFill>
        </p:spPr>
        <p:txBody>
          <a:bodyPr/>
          <a:lstStyle/>
          <a:p>
            <a:endParaRPr lang="en-US"/>
          </a:p>
        </p:txBody>
      </p:sp>
      <p:sp>
        <p:nvSpPr>
          <p:cNvPr id="10" name="Freeform 10"/>
          <p:cNvSpPr/>
          <p:nvPr/>
        </p:nvSpPr>
        <p:spPr>
          <a:xfrm>
            <a:off x="4288431" y="3029376"/>
            <a:ext cx="3000617" cy="5543864"/>
          </a:xfrm>
          <a:custGeom>
            <a:avLst/>
            <a:gdLst/>
            <a:ahLst/>
            <a:cxnLst/>
            <a:rect l="l" t="t" r="r" b="b"/>
            <a:pathLst>
              <a:path w="3000617" h="5543864">
                <a:moveTo>
                  <a:pt x="0" y="0"/>
                </a:moveTo>
                <a:lnTo>
                  <a:pt x="3000617" y="0"/>
                </a:lnTo>
                <a:lnTo>
                  <a:pt x="3000617" y="5543864"/>
                </a:lnTo>
                <a:lnTo>
                  <a:pt x="0" y="5543864"/>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MAIN FEATURES</a:t>
            </a:r>
          </a:p>
        </p:txBody>
      </p:sp>
      <p:sp>
        <p:nvSpPr>
          <p:cNvPr id="12" name="TextBox 12"/>
          <p:cNvSpPr txBox="1"/>
          <p:nvPr/>
        </p:nvSpPr>
        <p:spPr>
          <a:xfrm>
            <a:off x="11155419" y="8601815"/>
            <a:ext cx="2756947" cy="987425"/>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TRANSLATE SCREEN</a:t>
            </a:r>
          </a:p>
        </p:txBody>
      </p:sp>
      <p:sp>
        <p:nvSpPr>
          <p:cNvPr id="13" name="TextBox 13"/>
          <p:cNvSpPr txBox="1"/>
          <p:nvPr/>
        </p:nvSpPr>
        <p:spPr>
          <a:xfrm>
            <a:off x="4410266" y="8844703"/>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HOME SCREEN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7461674" y="3029376"/>
            <a:ext cx="3060799" cy="5681298"/>
          </a:xfrm>
          <a:custGeom>
            <a:avLst/>
            <a:gdLst/>
            <a:ahLst/>
            <a:cxnLst/>
            <a:rect l="l" t="t" r="r" b="b"/>
            <a:pathLst>
              <a:path w="3060799" h="5681298">
                <a:moveTo>
                  <a:pt x="0" y="0"/>
                </a:moveTo>
                <a:lnTo>
                  <a:pt x="3060799" y="0"/>
                </a:lnTo>
                <a:lnTo>
                  <a:pt x="3060799" y="5681298"/>
                </a:lnTo>
                <a:lnTo>
                  <a:pt x="0" y="5681298"/>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DRAWER SCREEN</a:t>
            </a:r>
          </a:p>
        </p:txBody>
      </p:sp>
      <p:sp>
        <p:nvSpPr>
          <p:cNvPr id="11" name="TextBox 11"/>
          <p:cNvSpPr txBox="1"/>
          <p:nvPr/>
        </p:nvSpPr>
        <p:spPr>
          <a:xfrm>
            <a:off x="7613600" y="8848244"/>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APP DRAWER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988257" y="3029376"/>
            <a:ext cx="14311485" cy="5796151"/>
          </a:xfrm>
          <a:custGeom>
            <a:avLst/>
            <a:gdLst/>
            <a:ahLst/>
            <a:cxnLst/>
            <a:rect l="l" t="t" r="r" b="b"/>
            <a:pathLst>
              <a:path w="14311485" h="5796151">
                <a:moveTo>
                  <a:pt x="0" y="0"/>
                </a:moveTo>
                <a:lnTo>
                  <a:pt x="14311486" y="0"/>
                </a:lnTo>
                <a:lnTo>
                  <a:pt x="14311486" y="5796152"/>
                </a:lnTo>
                <a:lnTo>
                  <a:pt x="0" y="5796152"/>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DRAWER FEATURES PT.2</a:t>
            </a:r>
          </a:p>
        </p:txBody>
      </p:sp>
      <p:sp>
        <p:nvSpPr>
          <p:cNvPr id="11" name="TextBox 11"/>
          <p:cNvSpPr txBox="1"/>
          <p:nvPr/>
        </p:nvSpPr>
        <p:spPr>
          <a:xfrm>
            <a:off x="2149972" y="8854103"/>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PROFILE EDIT</a:t>
            </a:r>
          </a:p>
        </p:txBody>
      </p:sp>
      <p:sp>
        <p:nvSpPr>
          <p:cNvPr id="12" name="TextBox 12"/>
          <p:cNvSpPr txBox="1"/>
          <p:nvPr/>
        </p:nvSpPr>
        <p:spPr>
          <a:xfrm>
            <a:off x="5549647" y="8854103"/>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SETTINGS</a:t>
            </a:r>
          </a:p>
        </p:txBody>
      </p:sp>
      <p:sp>
        <p:nvSpPr>
          <p:cNvPr id="13" name="TextBox 13"/>
          <p:cNvSpPr txBox="1"/>
          <p:nvPr/>
        </p:nvSpPr>
        <p:spPr>
          <a:xfrm>
            <a:off x="9144000" y="8611215"/>
            <a:ext cx="2756947" cy="987425"/>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PAYMENT GATEWAY</a:t>
            </a:r>
          </a:p>
        </p:txBody>
      </p:sp>
      <p:sp>
        <p:nvSpPr>
          <p:cNvPr id="14" name="TextBox 14"/>
          <p:cNvSpPr txBox="1"/>
          <p:nvPr/>
        </p:nvSpPr>
        <p:spPr>
          <a:xfrm>
            <a:off x="13483155" y="8854103"/>
            <a:ext cx="2756947" cy="50165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Londrina Solid Heavy"/>
                <a:ea typeface="Londrina Solid Heavy"/>
                <a:cs typeface="Londrina Solid Heavy"/>
                <a:sym typeface="Londrina Solid Heavy"/>
              </a:rPr>
              <a:t>USER GUIDE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97786" y="2036428"/>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71017" y="685267"/>
            <a:ext cx="17545966" cy="1860550"/>
          </a:xfrm>
          <a:prstGeom prst="rect">
            <a:avLst/>
          </a:prstGeom>
        </p:spPr>
        <p:txBody>
          <a:bodyPr lIns="0" tIns="0" rIns="0" bIns="0" rtlCol="0" anchor="t">
            <a:spAutoFit/>
          </a:bodyPr>
          <a:lstStyle/>
          <a:p>
            <a:pPr marL="0" lvl="0" indent="0" algn="ctr">
              <a:lnSpc>
                <a:spcPts val="14299"/>
              </a:lnSpc>
              <a:spcBef>
                <a:spcPct val="0"/>
              </a:spcBef>
            </a:pPr>
            <a:r>
              <a:rPr lang="en-US" sz="12999" b="1">
                <a:solidFill>
                  <a:srgbClr val="4C5270"/>
                </a:solidFill>
                <a:latin typeface="Londrina Solid Heavy"/>
                <a:ea typeface="Londrina Solid Heavy"/>
                <a:cs typeface="Londrina Solid Heavy"/>
                <a:sym typeface="Londrina Solid Heavy"/>
              </a:rPr>
              <a:t>CHALLENGES AND SOLUTINS</a:t>
            </a:r>
          </a:p>
        </p:txBody>
      </p:sp>
      <p:sp>
        <p:nvSpPr>
          <p:cNvPr id="8" name="Freeform 8"/>
          <p:cNvSpPr/>
          <p:nvPr/>
        </p:nvSpPr>
        <p:spPr>
          <a:xfrm>
            <a:off x="6061977" y="3117623"/>
            <a:ext cx="6164046" cy="8130037"/>
          </a:xfrm>
          <a:custGeom>
            <a:avLst/>
            <a:gdLst/>
            <a:ahLst/>
            <a:cxnLst/>
            <a:rect l="l" t="t" r="r" b="b"/>
            <a:pathLst>
              <a:path w="6164046" h="8130037">
                <a:moveTo>
                  <a:pt x="0" y="0"/>
                </a:moveTo>
                <a:lnTo>
                  <a:pt x="6164046" y="0"/>
                </a:lnTo>
                <a:lnTo>
                  <a:pt x="6164046" y="8130038"/>
                </a:lnTo>
                <a:lnTo>
                  <a:pt x="0" y="81300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dirty="0"/>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078892" y="3190608"/>
            <a:ext cx="14130216" cy="6449779"/>
          </a:xfrm>
          <a:prstGeom prst="rect">
            <a:avLst/>
          </a:prstGeom>
        </p:spPr>
        <p:txBody>
          <a:bodyPr lIns="0" tIns="0" rIns="0" bIns="0" rtlCol="0" anchor="t">
            <a:spAutoFit/>
          </a:bodyPr>
          <a:lstStyle/>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Introduction &amp; Problem Statement</a:t>
            </a:r>
          </a:p>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Previous Work &amp; Objectives</a:t>
            </a:r>
          </a:p>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Solution Overview &amp; Key Features</a:t>
            </a:r>
          </a:p>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Technology &amp; System Architecture</a:t>
            </a:r>
          </a:p>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Impact &amp; Significance</a:t>
            </a:r>
          </a:p>
          <a:p>
            <a:pPr marL="1187449" lvl="1" indent="-593725" algn="just">
              <a:lnSpc>
                <a:spcPts val="8469"/>
              </a:lnSpc>
              <a:buFont typeface="Arial"/>
              <a:buChar char="•"/>
            </a:pPr>
            <a:r>
              <a:rPr lang="en-US" sz="5499" b="1" dirty="0">
                <a:solidFill>
                  <a:srgbClr val="4C5270"/>
                </a:solidFill>
                <a:latin typeface="Open Sans Bold"/>
                <a:ea typeface="Open Sans Bold"/>
                <a:cs typeface="Open Sans Bold"/>
                <a:sym typeface="Open Sans Bold"/>
              </a:rPr>
              <a:t>Conclusion &amp; Future Work </a:t>
            </a:r>
          </a:p>
        </p:txBody>
      </p:sp>
      <p:sp>
        <p:nvSpPr>
          <p:cNvPr id="10" name="TextBox 10"/>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AGENDA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2905029"/>
            <a:ext cx="16877005" cy="6817373"/>
            <a:chOff x="0" y="0"/>
            <a:chExt cx="4444973" cy="1795522"/>
          </a:xfrm>
        </p:grpSpPr>
        <p:sp>
          <p:nvSpPr>
            <p:cNvPr id="7" name="Freeform 7"/>
            <p:cNvSpPr/>
            <p:nvPr/>
          </p:nvSpPr>
          <p:spPr>
            <a:xfrm>
              <a:off x="0" y="0"/>
              <a:ext cx="4444972" cy="1795522"/>
            </a:xfrm>
            <a:custGeom>
              <a:avLst/>
              <a:gdLst/>
              <a:ahLst/>
              <a:cxnLst/>
              <a:rect l="l" t="t" r="r" b="b"/>
              <a:pathLst>
                <a:path w="4444972" h="1795522">
                  <a:moveTo>
                    <a:pt x="36239" y="0"/>
                  </a:moveTo>
                  <a:lnTo>
                    <a:pt x="4408733" y="0"/>
                  </a:lnTo>
                  <a:cubicBezTo>
                    <a:pt x="4428748" y="0"/>
                    <a:pt x="4444972" y="16225"/>
                    <a:pt x="4444972" y="36239"/>
                  </a:cubicBezTo>
                  <a:lnTo>
                    <a:pt x="4444972" y="1759283"/>
                  </a:lnTo>
                  <a:cubicBezTo>
                    <a:pt x="4444972" y="1768894"/>
                    <a:pt x="4441154" y="1778112"/>
                    <a:pt x="4434358" y="1784908"/>
                  </a:cubicBezTo>
                  <a:cubicBezTo>
                    <a:pt x="4427562" y="1791704"/>
                    <a:pt x="4418344" y="1795522"/>
                    <a:pt x="4408733" y="1795522"/>
                  </a:cubicBezTo>
                  <a:lnTo>
                    <a:pt x="36239" y="1795522"/>
                  </a:lnTo>
                  <a:cubicBezTo>
                    <a:pt x="16225" y="1795522"/>
                    <a:pt x="0" y="1779297"/>
                    <a:pt x="0" y="175928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184314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rot="907976">
            <a:off x="16147189" y="7336791"/>
            <a:ext cx="2224221" cy="2456469"/>
          </a:xfrm>
          <a:custGeom>
            <a:avLst/>
            <a:gdLst/>
            <a:ahLst/>
            <a:cxnLst/>
            <a:rect l="l" t="t" r="r" b="b"/>
            <a:pathLst>
              <a:path w="2224221" h="2456469">
                <a:moveTo>
                  <a:pt x="0" y="0"/>
                </a:moveTo>
                <a:lnTo>
                  <a:pt x="2224222" y="0"/>
                </a:lnTo>
                <a:lnTo>
                  <a:pt x="2224222" y="2456469"/>
                </a:lnTo>
                <a:lnTo>
                  <a:pt x="0" y="24564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1704793" y="3232679"/>
            <a:ext cx="7112028" cy="1471248"/>
            <a:chOff x="0" y="-80435"/>
            <a:chExt cx="1873127" cy="387489"/>
          </a:xfrm>
        </p:grpSpPr>
        <p:sp>
          <p:nvSpPr>
            <p:cNvPr id="11" name="Freeform 11"/>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12" name="TextBox 12"/>
            <p:cNvSpPr txBox="1"/>
            <p:nvPr/>
          </p:nvSpPr>
          <p:spPr>
            <a:xfrm>
              <a:off x="0" y="-80435"/>
              <a:ext cx="1873127" cy="387489"/>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Challenges</a:t>
              </a:r>
            </a:p>
          </p:txBody>
        </p:sp>
      </p:grpSp>
      <p:grpSp>
        <p:nvGrpSpPr>
          <p:cNvPr id="13" name="Group 13"/>
          <p:cNvGrpSpPr/>
          <p:nvPr/>
        </p:nvGrpSpPr>
        <p:grpSpPr>
          <a:xfrm>
            <a:off x="9471179" y="3225518"/>
            <a:ext cx="7112028" cy="1478409"/>
            <a:chOff x="0" y="-82321"/>
            <a:chExt cx="1873127" cy="389375"/>
          </a:xfrm>
        </p:grpSpPr>
        <p:sp>
          <p:nvSpPr>
            <p:cNvPr id="14" name="Freeform 14"/>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15" name="TextBox 15"/>
            <p:cNvSpPr txBox="1"/>
            <p:nvPr/>
          </p:nvSpPr>
          <p:spPr>
            <a:xfrm>
              <a:off x="0" y="-82321"/>
              <a:ext cx="1873127" cy="389375"/>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Solutions</a:t>
              </a:r>
            </a:p>
          </p:txBody>
        </p:sp>
      </p:grpSp>
      <p:grpSp>
        <p:nvGrpSpPr>
          <p:cNvPr id="16" name="Group 16"/>
          <p:cNvGrpSpPr/>
          <p:nvPr/>
        </p:nvGrpSpPr>
        <p:grpSpPr>
          <a:xfrm>
            <a:off x="1453790" y="3225520"/>
            <a:ext cx="734359" cy="73435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19" name="Freeform 19"/>
          <p:cNvSpPr/>
          <p:nvPr/>
        </p:nvSpPr>
        <p:spPr>
          <a:xfrm>
            <a:off x="1634882" y="3386930"/>
            <a:ext cx="372175" cy="411540"/>
          </a:xfrm>
          <a:custGeom>
            <a:avLst/>
            <a:gdLst/>
            <a:ahLst/>
            <a:cxnLst/>
            <a:rect l="l" t="t" r="r" b="b"/>
            <a:pathLst>
              <a:path w="372175" h="411540">
                <a:moveTo>
                  <a:pt x="0" y="0"/>
                </a:moveTo>
                <a:lnTo>
                  <a:pt x="372175" y="0"/>
                </a:lnTo>
                <a:lnTo>
                  <a:pt x="372175" y="411540"/>
                </a:lnTo>
                <a:lnTo>
                  <a:pt x="0" y="411540"/>
                </a:lnTo>
                <a:lnTo>
                  <a:pt x="0" y="0"/>
                </a:lnTo>
                <a:close/>
              </a:path>
            </a:pathLst>
          </a:custGeom>
          <a:blipFill>
            <a:blip r:embed="rId10"/>
            <a:stretch>
              <a:fillRect/>
            </a:stretch>
          </a:blipFill>
        </p:spPr>
        <p:txBody>
          <a:bodyPr/>
          <a:lstStyle/>
          <a:p>
            <a:endParaRPr lang="en-US"/>
          </a:p>
        </p:txBody>
      </p:sp>
      <p:grpSp>
        <p:nvGrpSpPr>
          <p:cNvPr id="20" name="Group 20"/>
          <p:cNvGrpSpPr/>
          <p:nvPr/>
        </p:nvGrpSpPr>
        <p:grpSpPr>
          <a:xfrm>
            <a:off x="9318349" y="3170901"/>
            <a:ext cx="734359" cy="73435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23" name="Freeform 23"/>
          <p:cNvSpPr/>
          <p:nvPr/>
        </p:nvSpPr>
        <p:spPr>
          <a:xfrm>
            <a:off x="9486306" y="3338858"/>
            <a:ext cx="398445" cy="398445"/>
          </a:xfrm>
          <a:custGeom>
            <a:avLst/>
            <a:gdLst/>
            <a:ahLst/>
            <a:cxnLst/>
            <a:rect l="l" t="t" r="r" b="b"/>
            <a:pathLst>
              <a:path w="398445" h="398445">
                <a:moveTo>
                  <a:pt x="0" y="0"/>
                </a:moveTo>
                <a:lnTo>
                  <a:pt x="398445" y="0"/>
                </a:lnTo>
                <a:lnTo>
                  <a:pt x="398445" y="398445"/>
                </a:lnTo>
                <a:lnTo>
                  <a:pt x="0" y="398445"/>
                </a:lnTo>
                <a:lnTo>
                  <a:pt x="0" y="0"/>
                </a:lnTo>
                <a:close/>
              </a:path>
            </a:pathLst>
          </a:custGeom>
          <a:blipFill>
            <a:blip r:embed="rId11"/>
            <a:stretch>
              <a:fillRect/>
            </a:stretch>
          </a:blipFill>
        </p:spPr>
        <p:txBody>
          <a:bodyPr/>
          <a:lstStyle/>
          <a:p>
            <a:endParaRPr lang="en-US"/>
          </a:p>
        </p:txBody>
      </p:sp>
      <p:sp>
        <p:nvSpPr>
          <p:cNvPr id="24" name="TextBox 24"/>
          <p:cNvSpPr txBox="1"/>
          <p:nvPr/>
        </p:nvSpPr>
        <p:spPr>
          <a:xfrm>
            <a:off x="2051813" y="5057775"/>
            <a:ext cx="6417987" cy="4200525"/>
          </a:xfrm>
          <a:prstGeom prst="rect">
            <a:avLst/>
          </a:prstGeom>
        </p:spPr>
        <p:txBody>
          <a:bodyPr lIns="0" tIns="0" rIns="0" bIns="0" rtlCol="0" anchor="t">
            <a:spAutoFit/>
          </a:bodyPr>
          <a:lstStyle/>
          <a:p>
            <a:pPr marL="863599" lvl="1" indent="-431800" algn="l">
              <a:lnSpc>
                <a:spcPts val="4799"/>
              </a:lnSpc>
              <a:buFont typeface="Arial"/>
              <a:buChar char="•"/>
            </a:pPr>
            <a:r>
              <a:rPr lang="en-US" sz="3999">
                <a:solidFill>
                  <a:srgbClr val="000000"/>
                </a:solidFill>
                <a:latin typeface="Open Sans"/>
                <a:ea typeface="Open Sans"/>
                <a:cs typeface="Open Sans"/>
                <a:sym typeface="Open Sans"/>
              </a:rPr>
              <a:t>Limited dataset for EASL.</a:t>
            </a:r>
          </a:p>
          <a:p>
            <a:pPr marL="863599" lvl="1" indent="-431800" algn="l">
              <a:lnSpc>
                <a:spcPts val="4799"/>
              </a:lnSpc>
              <a:buFont typeface="Arial"/>
              <a:buChar char="•"/>
            </a:pPr>
            <a:r>
              <a:rPr lang="en-US" sz="3999">
                <a:solidFill>
                  <a:srgbClr val="000000"/>
                </a:solidFill>
                <a:latin typeface="Open Sans"/>
                <a:ea typeface="Open Sans"/>
                <a:cs typeface="Open Sans"/>
                <a:sym typeface="Open Sans"/>
              </a:rPr>
              <a:t>Real-time performance on mobile devices.</a:t>
            </a:r>
          </a:p>
          <a:p>
            <a:pPr marL="863599" lvl="1" indent="-431800" algn="l">
              <a:lnSpc>
                <a:spcPts val="4799"/>
              </a:lnSpc>
              <a:spcBef>
                <a:spcPct val="0"/>
              </a:spcBef>
              <a:buFont typeface="Arial"/>
              <a:buChar char="•"/>
            </a:pPr>
            <a:r>
              <a:rPr lang="en-US" sz="3999">
                <a:solidFill>
                  <a:srgbClr val="000000"/>
                </a:solidFill>
                <a:latin typeface="Open Sans"/>
                <a:ea typeface="Open Sans"/>
                <a:cs typeface="Open Sans"/>
                <a:sym typeface="Open Sans"/>
              </a:rPr>
              <a:t>Cultural and linguistic nuances in Arabic Sign Language.</a:t>
            </a:r>
          </a:p>
        </p:txBody>
      </p:sp>
      <p:sp>
        <p:nvSpPr>
          <p:cNvPr id="25" name="TextBox 25"/>
          <p:cNvSpPr txBox="1"/>
          <p:nvPr/>
        </p:nvSpPr>
        <p:spPr>
          <a:xfrm>
            <a:off x="9685529" y="5143500"/>
            <a:ext cx="6683329" cy="3761826"/>
          </a:xfrm>
          <a:prstGeom prst="rect">
            <a:avLst/>
          </a:prstGeom>
        </p:spPr>
        <p:txBody>
          <a:bodyPr lIns="0" tIns="0" rIns="0" bIns="0" rtlCol="0" anchor="t">
            <a:spAutoFit/>
          </a:bodyPr>
          <a:lstStyle/>
          <a:p>
            <a:pPr marL="763990" lvl="1" indent="-381995" algn="l">
              <a:lnSpc>
                <a:spcPts val="4246"/>
              </a:lnSpc>
              <a:spcBef>
                <a:spcPct val="0"/>
              </a:spcBef>
              <a:buFont typeface="Arial"/>
              <a:buChar char="•"/>
            </a:pPr>
            <a:r>
              <a:rPr lang="en-US" sz="3538">
                <a:solidFill>
                  <a:srgbClr val="000000"/>
                </a:solidFill>
                <a:latin typeface="Open Sans"/>
                <a:ea typeface="Open Sans"/>
                <a:cs typeface="Open Sans"/>
                <a:sym typeface="Open Sans"/>
              </a:rPr>
              <a:t>It</a:t>
            </a:r>
            <a:r>
              <a:rPr lang="en-US" sz="3538" u="none">
                <a:solidFill>
                  <a:srgbClr val="000000"/>
                </a:solidFill>
                <a:latin typeface="Open Sans"/>
                <a:ea typeface="Open Sans"/>
                <a:cs typeface="Open Sans"/>
                <a:sym typeface="Open Sans"/>
              </a:rPr>
              <a:t>erative dataset expansion through user feedback.</a:t>
            </a:r>
          </a:p>
          <a:p>
            <a:pPr marL="763990" lvl="1" indent="-381995" algn="l">
              <a:lnSpc>
                <a:spcPts val="4246"/>
              </a:lnSpc>
              <a:spcBef>
                <a:spcPct val="0"/>
              </a:spcBef>
              <a:buFont typeface="Arial"/>
              <a:buChar char="•"/>
            </a:pPr>
            <a:r>
              <a:rPr lang="en-US" sz="3538" u="none">
                <a:solidFill>
                  <a:srgbClr val="000000"/>
                </a:solidFill>
                <a:latin typeface="Open Sans"/>
                <a:ea typeface="Open Sans"/>
                <a:cs typeface="Open Sans"/>
                <a:sym typeface="Open Sans"/>
              </a:rPr>
              <a:t>Optimized AI models for low-latency performance.</a:t>
            </a:r>
          </a:p>
          <a:p>
            <a:pPr marL="763990" lvl="1" indent="-381995" algn="l">
              <a:lnSpc>
                <a:spcPts val="4246"/>
              </a:lnSpc>
              <a:spcBef>
                <a:spcPct val="0"/>
              </a:spcBef>
              <a:buFont typeface="Arial"/>
              <a:buChar char="•"/>
            </a:pPr>
            <a:r>
              <a:rPr lang="en-US" sz="3538" u="none">
                <a:solidFill>
                  <a:srgbClr val="000000"/>
                </a:solidFill>
                <a:latin typeface="Open Sans"/>
                <a:ea typeface="Open Sans"/>
                <a:cs typeface="Open Sans"/>
                <a:sym typeface="Open Sans"/>
              </a:rPr>
              <a:t>Collaboration with linguistic experts for cultural relevance.</a:t>
            </a:r>
          </a:p>
        </p:txBody>
      </p:sp>
      <p:sp>
        <p:nvSpPr>
          <p:cNvPr id="26" name="TextBox 26"/>
          <p:cNvSpPr txBox="1"/>
          <p:nvPr/>
        </p:nvSpPr>
        <p:spPr>
          <a:xfrm>
            <a:off x="705497" y="784276"/>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a:solidFill>
                  <a:srgbClr val="4C5270"/>
                </a:solidFill>
                <a:latin typeface="Londrina Solid"/>
                <a:ea typeface="Londrina Solid"/>
                <a:cs typeface="Londrina Solid"/>
                <a:sym typeface="Londrina Solid"/>
              </a:rPr>
              <a:t>CHALLENGES AND SOLUTINS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2905029"/>
            <a:ext cx="16877005" cy="7139622"/>
            <a:chOff x="0" y="0"/>
            <a:chExt cx="4444973" cy="1880394"/>
          </a:xfrm>
        </p:grpSpPr>
        <p:sp>
          <p:nvSpPr>
            <p:cNvPr id="7" name="Freeform 7"/>
            <p:cNvSpPr/>
            <p:nvPr/>
          </p:nvSpPr>
          <p:spPr>
            <a:xfrm>
              <a:off x="0" y="0"/>
              <a:ext cx="4444972" cy="1880394"/>
            </a:xfrm>
            <a:custGeom>
              <a:avLst/>
              <a:gdLst/>
              <a:ahLst/>
              <a:cxnLst/>
              <a:rect l="l" t="t" r="r" b="b"/>
              <a:pathLst>
                <a:path w="4444972" h="1880394">
                  <a:moveTo>
                    <a:pt x="36239" y="0"/>
                  </a:moveTo>
                  <a:lnTo>
                    <a:pt x="4408733" y="0"/>
                  </a:lnTo>
                  <a:cubicBezTo>
                    <a:pt x="4428748" y="0"/>
                    <a:pt x="4444972" y="16225"/>
                    <a:pt x="4444972" y="36239"/>
                  </a:cubicBezTo>
                  <a:lnTo>
                    <a:pt x="4444972" y="1844155"/>
                  </a:lnTo>
                  <a:cubicBezTo>
                    <a:pt x="4444972" y="1853766"/>
                    <a:pt x="4441154" y="1862984"/>
                    <a:pt x="4434358" y="1869780"/>
                  </a:cubicBezTo>
                  <a:cubicBezTo>
                    <a:pt x="4427562" y="1876576"/>
                    <a:pt x="4418344" y="1880394"/>
                    <a:pt x="4408733" y="1880394"/>
                  </a:cubicBezTo>
                  <a:lnTo>
                    <a:pt x="36239" y="1880394"/>
                  </a:lnTo>
                  <a:cubicBezTo>
                    <a:pt x="16225" y="1880394"/>
                    <a:pt x="0" y="1864169"/>
                    <a:pt x="0" y="1844155"/>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192801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rot="907976">
            <a:off x="16147189" y="7336791"/>
            <a:ext cx="2224221" cy="2456469"/>
          </a:xfrm>
          <a:custGeom>
            <a:avLst/>
            <a:gdLst/>
            <a:ahLst/>
            <a:cxnLst/>
            <a:rect l="l" t="t" r="r" b="b"/>
            <a:pathLst>
              <a:path w="2224221" h="2456469">
                <a:moveTo>
                  <a:pt x="0" y="0"/>
                </a:moveTo>
                <a:lnTo>
                  <a:pt x="2224222" y="0"/>
                </a:lnTo>
                <a:lnTo>
                  <a:pt x="2224222" y="2456469"/>
                </a:lnTo>
                <a:lnTo>
                  <a:pt x="0" y="24564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1704793" y="3197945"/>
            <a:ext cx="14664064" cy="1505982"/>
            <a:chOff x="0" y="-89583"/>
            <a:chExt cx="3862140" cy="396637"/>
          </a:xfrm>
        </p:grpSpPr>
        <p:sp>
          <p:nvSpPr>
            <p:cNvPr id="11" name="Freeform 11"/>
            <p:cNvSpPr/>
            <p:nvPr/>
          </p:nvSpPr>
          <p:spPr>
            <a:xfrm>
              <a:off x="0" y="0"/>
              <a:ext cx="3862140" cy="307054"/>
            </a:xfrm>
            <a:custGeom>
              <a:avLst/>
              <a:gdLst/>
              <a:ahLst/>
              <a:cxnLst/>
              <a:rect l="l" t="t" r="r" b="b"/>
              <a:pathLst>
                <a:path w="3862140" h="307054">
                  <a:moveTo>
                    <a:pt x="10031" y="0"/>
                  </a:moveTo>
                  <a:lnTo>
                    <a:pt x="3852109" y="0"/>
                  </a:lnTo>
                  <a:cubicBezTo>
                    <a:pt x="3854770" y="0"/>
                    <a:pt x="3857321" y="1057"/>
                    <a:pt x="3859202" y="2938"/>
                  </a:cubicBezTo>
                  <a:cubicBezTo>
                    <a:pt x="3861083" y="4819"/>
                    <a:pt x="3862140" y="7371"/>
                    <a:pt x="3862140" y="10031"/>
                  </a:cubicBezTo>
                  <a:lnTo>
                    <a:pt x="3862140" y="297023"/>
                  </a:lnTo>
                  <a:cubicBezTo>
                    <a:pt x="3862140" y="299683"/>
                    <a:pt x="3861083" y="302235"/>
                    <a:pt x="3859202" y="304116"/>
                  </a:cubicBezTo>
                  <a:cubicBezTo>
                    <a:pt x="3857321" y="305997"/>
                    <a:pt x="3854770" y="307054"/>
                    <a:pt x="3852109" y="307054"/>
                  </a:cubicBezTo>
                  <a:lnTo>
                    <a:pt x="10031" y="307054"/>
                  </a:lnTo>
                  <a:cubicBezTo>
                    <a:pt x="7371" y="307054"/>
                    <a:pt x="4819" y="305997"/>
                    <a:pt x="2938" y="304116"/>
                  </a:cubicBezTo>
                  <a:cubicBezTo>
                    <a:pt x="1057" y="302235"/>
                    <a:pt x="0" y="299683"/>
                    <a:pt x="0" y="297023"/>
                  </a:cubicBezTo>
                  <a:lnTo>
                    <a:pt x="0" y="10031"/>
                  </a:lnTo>
                  <a:cubicBezTo>
                    <a:pt x="0" y="7371"/>
                    <a:pt x="1057" y="4819"/>
                    <a:pt x="2938" y="2938"/>
                  </a:cubicBezTo>
                  <a:cubicBezTo>
                    <a:pt x="4819" y="1057"/>
                    <a:pt x="7371" y="0"/>
                    <a:pt x="10031" y="0"/>
                  </a:cubicBezTo>
                  <a:close/>
                </a:path>
              </a:pathLst>
            </a:custGeom>
            <a:solidFill>
              <a:srgbClr val="FFD9CF"/>
            </a:solidFill>
          </p:spPr>
          <p:txBody>
            <a:bodyPr/>
            <a:lstStyle/>
            <a:p>
              <a:endParaRPr lang="en-US"/>
            </a:p>
          </p:txBody>
        </p:sp>
        <p:sp>
          <p:nvSpPr>
            <p:cNvPr id="12" name="TextBox 12"/>
            <p:cNvSpPr txBox="1"/>
            <p:nvPr/>
          </p:nvSpPr>
          <p:spPr>
            <a:xfrm>
              <a:off x="0" y="-89583"/>
              <a:ext cx="3862140" cy="396637"/>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Impact And Significance</a:t>
              </a:r>
            </a:p>
          </p:txBody>
        </p:sp>
      </p:grpSp>
      <p:grpSp>
        <p:nvGrpSpPr>
          <p:cNvPr id="13" name="Group 13"/>
          <p:cNvGrpSpPr/>
          <p:nvPr/>
        </p:nvGrpSpPr>
        <p:grpSpPr>
          <a:xfrm>
            <a:off x="1453790" y="3225520"/>
            <a:ext cx="734359" cy="7343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16" name="Freeform 16"/>
          <p:cNvSpPr/>
          <p:nvPr/>
        </p:nvSpPr>
        <p:spPr>
          <a:xfrm>
            <a:off x="1638096" y="3362229"/>
            <a:ext cx="365747" cy="460941"/>
          </a:xfrm>
          <a:custGeom>
            <a:avLst/>
            <a:gdLst/>
            <a:ahLst/>
            <a:cxnLst/>
            <a:rect l="l" t="t" r="r" b="b"/>
            <a:pathLst>
              <a:path w="365747" h="460941">
                <a:moveTo>
                  <a:pt x="0" y="0"/>
                </a:moveTo>
                <a:lnTo>
                  <a:pt x="365747" y="0"/>
                </a:lnTo>
                <a:lnTo>
                  <a:pt x="365747" y="460941"/>
                </a:lnTo>
                <a:lnTo>
                  <a:pt x="0" y="460941"/>
                </a:lnTo>
                <a:lnTo>
                  <a:pt x="0" y="0"/>
                </a:lnTo>
                <a:close/>
              </a:path>
            </a:pathLst>
          </a:custGeom>
          <a:blipFill>
            <a:blip r:embed="rId10"/>
            <a:stretch>
              <a:fillRect/>
            </a:stretch>
          </a:blipFill>
        </p:spPr>
        <p:txBody>
          <a:bodyPr/>
          <a:lstStyle/>
          <a:p>
            <a:endParaRPr lang="en-US"/>
          </a:p>
        </p:txBody>
      </p:sp>
      <p:sp>
        <p:nvSpPr>
          <p:cNvPr id="17" name="TextBox 17"/>
          <p:cNvSpPr txBox="1"/>
          <p:nvPr/>
        </p:nvSpPr>
        <p:spPr>
          <a:xfrm>
            <a:off x="2003843" y="4990388"/>
            <a:ext cx="14052802" cy="533400"/>
          </a:xfrm>
          <a:prstGeom prst="rect">
            <a:avLst/>
          </a:prstGeom>
        </p:spPr>
        <p:txBody>
          <a:bodyPr lIns="0" tIns="0" rIns="0" bIns="0" rtlCol="0" anchor="t">
            <a:spAutoFit/>
          </a:bodyPr>
          <a:lstStyle/>
          <a:p>
            <a:pPr marL="755651" lvl="1" indent="-377825" algn="l">
              <a:lnSpc>
                <a:spcPts val="4200"/>
              </a:lnSpc>
              <a:spcBef>
                <a:spcPct val="0"/>
              </a:spcBef>
              <a:buFont typeface="Arial"/>
              <a:buChar char="•"/>
            </a:pPr>
            <a:r>
              <a:rPr lang="en-US" sz="3500" b="1">
                <a:solidFill>
                  <a:srgbClr val="000000"/>
                </a:solidFill>
                <a:latin typeface="Open Sans Bold"/>
                <a:ea typeface="Open Sans Bold"/>
                <a:cs typeface="Open Sans Bold"/>
                <a:sym typeface="Open Sans Bold"/>
              </a:rPr>
              <a:t>Empowering the Deaf Community</a:t>
            </a:r>
          </a:p>
        </p:txBody>
      </p:sp>
      <p:sp>
        <p:nvSpPr>
          <p:cNvPr id="18" name="TextBox 18"/>
          <p:cNvSpPr txBox="1"/>
          <p:nvPr/>
        </p:nvSpPr>
        <p:spPr>
          <a:xfrm>
            <a:off x="705497" y="784276"/>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a:solidFill>
                  <a:srgbClr val="4C5270"/>
                </a:solidFill>
                <a:latin typeface="Londrina Solid"/>
                <a:ea typeface="Londrina Solid"/>
                <a:cs typeface="Londrina Solid"/>
                <a:sym typeface="Londrina Solid"/>
              </a:rPr>
              <a:t>IMPACT AND SIGNICANCE</a:t>
            </a:r>
          </a:p>
        </p:txBody>
      </p:sp>
      <p:sp>
        <p:nvSpPr>
          <p:cNvPr id="19" name="TextBox 19"/>
          <p:cNvSpPr txBox="1"/>
          <p:nvPr/>
        </p:nvSpPr>
        <p:spPr>
          <a:xfrm>
            <a:off x="2787716" y="5647730"/>
            <a:ext cx="11648331" cy="457200"/>
          </a:xfrm>
          <a:prstGeom prst="rect">
            <a:avLst/>
          </a:prstGeom>
        </p:spPr>
        <p:txBody>
          <a:bodyPr lIns="0" tIns="0" rIns="0" bIns="0" rtlCol="0" anchor="t">
            <a:spAutoFit/>
          </a:bodyPr>
          <a:lstStyle/>
          <a:p>
            <a:pPr algn="l">
              <a:lnSpc>
                <a:spcPts val="3600"/>
              </a:lnSpc>
              <a:spcBef>
                <a:spcPct val="0"/>
              </a:spcBef>
            </a:pPr>
            <a:r>
              <a:rPr lang="en-US" sz="3000">
                <a:solidFill>
                  <a:srgbClr val="000000"/>
                </a:solidFill>
                <a:latin typeface="Open Sans"/>
                <a:ea typeface="Open Sans"/>
                <a:cs typeface="Open Sans"/>
                <a:sym typeface="Open Sans"/>
              </a:rPr>
              <a:t>Real-time translation reduces reliance on interpreters.</a:t>
            </a:r>
          </a:p>
        </p:txBody>
      </p:sp>
      <p:sp>
        <p:nvSpPr>
          <p:cNvPr id="20" name="TextBox 20"/>
          <p:cNvSpPr txBox="1"/>
          <p:nvPr/>
        </p:nvSpPr>
        <p:spPr>
          <a:xfrm>
            <a:off x="2003843" y="6390680"/>
            <a:ext cx="14052802" cy="533400"/>
          </a:xfrm>
          <a:prstGeom prst="rect">
            <a:avLst/>
          </a:prstGeom>
        </p:spPr>
        <p:txBody>
          <a:bodyPr lIns="0" tIns="0" rIns="0" bIns="0" rtlCol="0" anchor="t">
            <a:spAutoFit/>
          </a:bodyPr>
          <a:lstStyle/>
          <a:p>
            <a:pPr marL="755651" lvl="1" indent="-377825" algn="l">
              <a:lnSpc>
                <a:spcPts val="4200"/>
              </a:lnSpc>
              <a:spcBef>
                <a:spcPct val="0"/>
              </a:spcBef>
              <a:buFont typeface="Arial"/>
              <a:buChar char="•"/>
            </a:pPr>
            <a:r>
              <a:rPr lang="en-US" sz="3500" b="1">
                <a:solidFill>
                  <a:srgbClr val="000000"/>
                </a:solidFill>
                <a:latin typeface="Open Sans Bold"/>
                <a:ea typeface="Open Sans Bold"/>
                <a:cs typeface="Open Sans Bold"/>
                <a:sym typeface="Open Sans Bold"/>
              </a:rPr>
              <a:t>Bridging the Communication Gap</a:t>
            </a:r>
          </a:p>
        </p:txBody>
      </p:sp>
      <p:sp>
        <p:nvSpPr>
          <p:cNvPr id="21" name="TextBox 21"/>
          <p:cNvSpPr txBox="1"/>
          <p:nvPr/>
        </p:nvSpPr>
        <p:spPr>
          <a:xfrm>
            <a:off x="2787716" y="7047905"/>
            <a:ext cx="11648331" cy="914400"/>
          </a:xfrm>
          <a:prstGeom prst="rect">
            <a:avLst/>
          </a:prstGeom>
        </p:spPr>
        <p:txBody>
          <a:bodyPr lIns="0" tIns="0" rIns="0" bIns="0" rtlCol="0" anchor="t">
            <a:spAutoFit/>
          </a:bodyPr>
          <a:lstStyle/>
          <a:p>
            <a:pPr algn="l">
              <a:lnSpc>
                <a:spcPts val="3600"/>
              </a:lnSpc>
              <a:spcBef>
                <a:spcPct val="0"/>
              </a:spcBef>
            </a:pPr>
            <a:r>
              <a:rPr lang="en-US" sz="3000">
                <a:solidFill>
                  <a:srgbClr val="000000"/>
                </a:solidFill>
                <a:latin typeface="Open Sans"/>
                <a:ea typeface="Open Sans"/>
                <a:cs typeface="Open Sans"/>
                <a:sym typeface="Open Sans"/>
              </a:rPr>
              <a:t>Enables seamless interaction between deaf and hearing individuals.</a:t>
            </a:r>
          </a:p>
        </p:txBody>
      </p:sp>
      <p:sp>
        <p:nvSpPr>
          <p:cNvPr id="22" name="TextBox 22"/>
          <p:cNvSpPr txBox="1"/>
          <p:nvPr/>
        </p:nvSpPr>
        <p:spPr>
          <a:xfrm>
            <a:off x="1820970" y="8248055"/>
            <a:ext cx="14052802" cy="533400"/>
          </a:xfrm>
          <a:prstGeom prst="rect">
            <a:avLst/>
          </a:prstGeom>
        </p:spPr>
        <p:txBody>
          <a:bodyPr lIns="0" tIns="0" rIns="0" bIns="0" rtlCol="0" anchor="t">
            <a:spAutoFit/>
          </a:bodyPr>
          <a:lstStyle/>
          <a:p>
            <a:pPr marL="755651" lvl="1" indent="-377825" algn="l">
              <a:lnSpc>
                <a:spcPts val="4200"/>
              </a:lnSpc>
              <a:spcBef>
                <a:spcPct val="0"/>
              </a:spcBef>
              <a:buFont typeface="Arial"/>
              <a:buChar char="•"/>
            </a:pPr>
            <a:r>
              <a:rPr lang="en-US" sz="3500" b="1">
                <a:solidFill>
                  <a:srgbClr val="000000"/>
                </a:solidFill>
                <a:latin typeface="Open Sans Bold"/>
                <a:ea typeface="Open Sans Bold"/>
                <a:cs typeface="Open Sans Bold"/>
                <a:sym typeface="Open Sans Bold"/>
              </a:rPr>
              <a:t>Advancing Accessibility Technologies</a:t>
            </a:r>
          </a:p>
        </p:txBody>
      </p:sp>
      <p:sp>
        <p:nvSpPr>
          <p:cNvPr id="23" name="TextBox 23"/>
          <p:cNvSpPr txBox="1"/>
          <p:nvPr/>
        </p:nvSpPr>
        <p:spPr>
          <a:xfrm>
            <a:off x="2604842" y="8905280"/>
            <a:ext cx="11648331" cy="914400"/>
          </a:xfrm>
          <a:prstGeom prst="rect">
            <a:avLst/>
          </a:prstGeom>
        </p:spPr>
        <p:txBody>
          <a:bodyPr lIns="0" tIns="0" rIns="0" bIns="0" rtlCol="0" anchor="t">
            <a:spAutoFit/>
          </a:bodyPr>
          <a:lstStyle/>
          <a:p>
            <a:pPr algn="l">
              <a:lnSpc>
                <a:spcPts val="3600"/>
              </a:lnSpc>
              <a:spcBef>
                <a:spcPct val="0"/>
              </a:spcBef>
            </a:pPr>
            <a:r>
              <a:rPr lang="en-US" sz="3000">
                <a:solidFill>
                  <a:srgbClr val="000000"/>
                </a:solidFill>
                <a:latin typeface="Open Sans"/>
                <a:ea typeface="Open Sans"/>
                <a:cs typeface="Open Sans"/>
                <a:sym typeface="Open Sans"/>
              </a:rPr>
              <a:t>Sets a benchmark for future AI-driven assistive tools in Arabic-speaking regions.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6211654" y="9274792"/>
            <a:ext cx="9529754" cy="8594105"/>
          </a:xfrm>
          <a:custGeom>
            <a:avLst/>
            <a:gdLst/>
            <a:ahLst/>
            <a:cxnLst/>
            <a:rect l="l" t="t" r="r" b="b"/>
            <a:pathLst>
              <a:path w="9529754" h="8594105">
                <a:moveTo>
                  <a:pt x="0" y="0"/>
                </a:moveTo>
                <a:lnTo>
                  <a:pt x="9529754" y="0"/>
                </a:lnTo>
                <a:lnTo>
                  <a:pt x="9529754" y="8594106"/>
                </a:lnTo>
                <a:lnTo>
                  <a:pt x="0" y="8594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591698" y="2801090"/>
            <a:ext cx="9895742" cy="3068955"/>
          </a:xfrm>
          <a:prstGeom prst="rect">
            <a:avLst/>
          </a:prstGeom>
        </p:spPr>
        <p:txBody>
          <a:bodyPr lIns="0" tIns="0" rIns="0" bIns="0" rtlCol="0" anchor="t">
            <a:spAutoFit/>
          </a:bodyPr>
          <a:lstStyle/>
          <a:p>
            <a:pPr marL="0" lvl="0" indent="0" algn="l">
              <a:lnSpc>
                <a:spcPts val="4935"/>
              </a:lnSpc>
            </a:pPr>
            <a:r>
              <a:rPr lang="en-US" sz="3500">
                <a:solidFill>
                  <a:srgbClr val="4C5270"/>
                </a:solidFill>
                <a:latin typeface="Open Sans"/>
                <a:ea typeface="Open Sans"/>
                <a:cs typeface="Open Sans"/>
                <a:sym typeface="Open Sans"/>
              </a:rPr>
              <a:t>The Deaf Assistant app is a groundbreaking solution for the Arabic-speaking deaf community, leveraging AI and ML to break communication barriers.</a:t>
            </a:r>
          </a:p>
          <a:p>
            <a:pPr marL="0" lvl="0" indent="0" algn="l">
              <a:lnSpc>
                <a:spcPts val="4935"/>
              </a:lnSpc>
            </a:pPr>
            <a:endParaRPr lang="en-US" sz="3500">
              <a:solidFill>
                <a:srgbClr val="4C5270"/>
              </a:solidFill>
              <a:latin typeface="Open Sans"/>
              <a:ea typeface="Open Sans"/>
              <a:cs typeface="Open Sans"/>
              <a:sym typeface="Open Sans"/>
            </a:endParaRPr>
          </a:p>
        </p:txBody>
      </p:sp>
      <p:sp>
        <p:nvSpPr>
          <p:cNvPr id="7" name="TextBox 7"/>
          <p:cNvSpPr txBox="1"/>
          <p:nvPr/>
        </p:nvSpPr>
        <p:spPr>
          <a:xfrm>
            <a:off x="591698" y="592850"/>
            <a:ext cx="16877005" cy="1818587"/>
          </a:xfrm>
          <a:prstGeom prst="rect">
            <a:avLst/>
          </a:prstGeom>
        </p:spPr>
        <p:txBody>
          <a:bodyPr lIns="0" tIns="0" rIns="0" bIns="0" rtlCol="0" anchor="t">
            <a:spAutoFit/>
          </a:bodyPr>
          <a:lstStyle/>
          <a:p>
            <a:pPr marL="0" lvl="0" indent="0" algn="l">
              <a:lnSpc>
                <a:spcPts val="13965"/>
              </a:lnSpc>
              <a:spcBef>
                <a:spcPct val="0"/>
              </a:spcBef>
            </a:pPr>
            <a:r>
              <a:rPr lang="en-US" sz="12695" b="1">
                <a:solidFill>
                  <a:srgbClr val="4C5270"/>
                </a:solidFill>
                <a:latin typeface="Londrina Solid Heavy"/>
                <a:ea typeface="Londrina Solid Heavy"/>
                <a:cs typeface="Londrina Solid Heavy"/>
                <a:sym typeface="Londrina Solid Heavy"/>
              </a:rPr>
              <a:t>IN CONCLUSION...</a:t>
            </a:r>
          </a:p>
        </p:txBody>
      </p:sp>
      <p:sp>
        <p:nvSpPr>
          <p:cNvPr id="8" name="Freeform 8"/>
          <p:cNvSpPr/>
          <p:nvPr/>
        </p:nvSpPr>
        <p:spPr>
          <a:xfrm>
            <a:off x="7435727" y="1028700"/>
            <a:ext cx="11947147" cy="11947147"/>
          </a:xfrm>
          <a:custGeom>
            <a:avLst/>
            <a:gdLst/>
            <a:ahLst/>
            <a:cxnLst/>
            <a:rect l="l" t="t" r="r" b="b"/>
            <a:pathLst>
              <a:path w="11947147" h="11947147">
                <a:moveTo>
                  <a:pt x="0" y="0"/>
                </a:moveTo>
                <a:lnTo>
                  <a:pt x="11947147" y="0"/>
                </a:lnTo>
                <a:lnTo>
                  <a:pt x="11947147" y="11947147"/>
                </a:lnTo>
                <a:lnTo>
                  <a:pt x="0" y="119471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9035965" y="1453090"/>
            <a:ext cx="8882359" cy="8833910"/>
          </a:xfrm>
          <a:custGeom>
            <a:avLst/>
            <a:gdLst/>
            <a:ahLst/>
            <a:cxnLst/>
            <a:rect l="l" t="t" r="r" b="b"/>
            <a:pathLst>
              <a:path w="8882359" h="8833910">
                <a:moveTo>
                  <a:pt x="0" y="0"/>
                </a:moveTo>
                <a:lnTo>
                  <a:pt x="8882359" y="0"/>
                </a:lnTo>
                <a:lnTo>
                  <a:pt x="8882359" y="8833910"/>
                </a:lnTo>
                <a:lnTo>
                  <a:pt x="0" y="88339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591698" y="5803370"/>
            <a:ext cx="9895742" cy="2449830"/>
          </a:xfrm>
          <a:prstGeom prst="rect">
            <a:avLst/>
          </a:prstGeom>
        </p:spPr>
        <p:txBody>
          <a:bodyPr lIns="0" tIns="0" rIns="0" bIns="0" rtlCol="0" anchor="t">
            <a:spAutoFit/>
          </a:bodyPr>
          <a:lstStyle/>
          <a:p>
            <a:pPr marL="0" lvl="0" indent="0" algn="l">
              <a:lnSpc>
                <a:spcPts val="4935"/>
              </a:lnSpc>
            </a:pPr>
            <a:r>
              <a:rPr lang="en-US" sz="3500">
                <a:solidFill>
                  <a:srgbClr val="4C5270"/>
                </a:solidFill>
                <a:latin typeface="Open Sans"/>
                <a:ea typeface="Open Sans"/>
                <a:cs typeface="Open Sans"/>
                <a:sym typeface="Open Sans"/>
              </a:rPr>
              <a:t>Encourage adoption of the app and further research in assistive technologies for underserved communities.</a:t>
            </a:r>
          </a:p>
          <a:p>
            <a:pPr marL="0" lvl="0" indent="0" algn="l">
              <a:lnSpc>
                <a:spcPts val="4935"/>
              </a:lnSpc>
            </a:pPr>
            <a:endParaRPr lang="en-US" sz="3500">
              <a:solidFill>
                <a:srgbClr val="4C5270"/>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97786" y="2036428"/>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71017" y="685267"/>
            <a:ext cx="17545966" cy="1860550"/>
          </a:xfrm>
          <a:prstGeom prst="rect">
            <a:avLst/>
          </a:prstGeom>
        </p:spPr>
        <p:txBody>
          <a:bodyPr lIns="0" tIns="0" rIns="0" bIns="0" rtlCol="0" anchor="t">
            <a:spAutoFit/>
          </a:bodyPr>
          <a:lstStyle/>
          <a:p>
            <a:pPr marL="0" lvl="0" indent="0" algn="ctr">
              <a:lnSpc>
                <a:spcPts val="14299"/>
              </a:lnSpc>
              <a:spcBef>
                <a:spcPct val="0"/>
              </a:spcBef>
            </a:pPr>
            <a:r>
              <a:rPr lang="en-US" sz="12999" b="1">
                <a:solidFill>
                  <a:srgbClr val="4C5270"/>
                </a:solidFill>
                <a:latin typeface="Londrina Solid Heavy"/>
                <a:ea typeface="Londrina Solid Heavy"/>
                <a:cs typeface="Londrina Solid Heavy"/>
                <a:sym typeface="Londrina Solid Heavy"/>
              </a:rPr>
              <a:t>FUTURE WORK</a:t>
            </a:r>
          </a:p>
        </p:txBody>
      </p:sp>
      <p:sp>
        <p:nvSpPr>
          <p:cNvPr id="8" name="Freeform 8"/>
          <p:cNvSpPr/>
          <p:nvPr/>
        </p:nvSpPr>
        <p:spPr>
          <a:xfrm>
            <a:off x="5621920" y="2947833"/>
            <a:ext cx="7044159" cy="7955416"/>
          </a:xfrm>
          <a:custGeom>
            <a:avLst/>
            <a:gdLst/>
            <a:ahLst/>
            <a:cxnLst/>
            <a:rect l="l" t="t" r="r" b="b"/>
            <a:pathLst>
              <a:path w="7044159" h="7955416">
                <a:moveTo>
                  <a:pt x="0" y="0"/>
                </a:moveTo>
                <a:lnTo>
                  <a:pt x="7044160" y="0"/>
                </a:lnTo>
                <a:lnTo>
                  <a:pt x="7044160" y="7955417"/>
                </a:lnTo>
                <a:lnTo>
                  <a:pt x="0" y="795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036398" y="3261205"/>
            <a:ext cx="4972607" cy="1114424"/>
            <a:chOff x="0" y="-35648"/>
            <a:chExt cx="1309658" cy="293511"/>
          </a:xfrm>
        </p:grpSpPr>
        <p:sp>
          <p:nvSpPr>
            <p:cNvPr id="10" name="Freeform 10"/>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1" name="TextBox 11"/>
            <p:cNvSpPr txBox="1"/>
            <p:nvPr/>
          </p:nvSpPr>
          <p:spPr>
            <a:xfrm>
              <a:off x="0" y="-35648"/>
              <a:ext cx="1309658" cy="293511"/>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Expand Language Support</a:t>
              </a:r>
            </a:p>
          </p:txBody>
        </p:sp>
      </p:grpSp>
      <p:grpSp>
        <p:nvGrpSpPr>
          <p:cNvPr id="12" name="Group 12"/>
          <p:cNvGrpSpPr/>
          <p:nvPr/>
        </p:nvGrpSpPr>
        <p:grpSpPr>
          <a:xfrm>
            <a:off x="1883568" y="3029376"/>
            <a:ext cx="610279" cy="6102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15" name="Freeform 15"/>
          <p:cNvSpPr/>
          <p:nvPr/>
        </p:nvSpPr>
        <p:spPr>
          <a:xfrm>
            <a:off x="2051042" y="3134766"/>
            <a:ext cx="275330" cy="399499"/>
          </a:xfrm>
          <a:custGeom>
            <a:avLst/>
            <a:gdLst/>
            <a:ahLst/>
            <a:cxnLst/>
            <a:rect l="l" t="t" r="r" b="b"/>
            <a:pathLst>
              <a:path w="275330" h="399499">
                <a:moveTo>
                  <a:pt x="0" y="0"/>
                </a:moveTo>
                <a:lnTo>
                  <a:pt x="275331" y="0"/>
                </a:lnTo>
                <a:lnTo>
                  <a:pt x="275331" y="399499"/>
                </a:lnTo>
                <a:lnTo>
                  <a:pt x="0" y="399499"/>
                </a:lnTo>
                <a:lnTo>
                  <a:pt x="0" y="0"/>
                </a:lnTo>
                <a:close/>
              </a:path>
            </a:pathLst>
          </a:custGeom>
          <a:blipFill>
            <a:blip r:embed="rId8"/>
            <a:stretch>
              <a:fillRect/>
            </a:stretch>
          </a:blipFill>
        </p:spPr>
        <p:txBody>
          <a:bodyPr/>
          <a:lstStyle/>
          <a:p>
            <a:endParaRPr lang="en-US"/>
          </a:p>
        </p:txBody>
      </p:sp>
      <p:grpSp>
        <p:nvGrpSpPr>
          <p:cNvPr id="16" name="Group 16"/>
          <p:cNvGrpSpPr/>
          <p:nvPr/>
        </p:nvGrpSpPr>
        <p:grpSpPr>
          <a:xfrm>
            <a:off x="2036398" y="6354553"/>
            <a:ext cx="4972607" cy="1224704"/>
            <a:chOff x="0" y="-64693"/>
            <a:chExt cx="1309658" cy="322556"/>
          </a:xfrm>
        </p:grpSpPr>
        <p:sp>
          <p:nvSpPr>
            <p:cNvPr id="17" name="Freeform 17"/>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8" name="TextBox 18"/>
            <p:cNvSpPr txBox="1"/>
            <p:nvPr/>
          </p:nvSpPr>
          <p:spPr>
            <a:xfrm>
              <a:off x="0" y="-64693"/>
              <a:ext cx="1309658" cy="322556"/>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Gamification</a:t>
              </a:r>
            </a:p>
          </p:txBody>
        </p:sp>
      </p:grpSp>
      <p:grpSp>
        <p:nvGrpSpPr>
          <p:cNvPr id="19" name="Group 19"/>
          <p:cNvGrpSpPr/>
          <p:nvPr/>
        </p:nvGrpSpPr>
        <p:grpSpPr>
          <a:xfrm>
            <a:off x="1883568" y="6233004"/>
            <a:ext cx="610279" cy="61027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grpSp>
        <p:nvGrpSpPr>
          <p:cNvPr id="22" name="Group 22"/>
          <p:cNvGrpSpPr/>
          <p:nvPr/>
        </p:nvGrpSpPr>
        <p:grpSpPr>
          <a:xfrm>
            <a:off x="11073267" y="3396557"/>
            <a:ext cx="4972607" cy="1280723"/>
            <a:chOff x="0" y="-79447"/>
            <a:chExt cx="1309658" cy="337310"/>
          </a:xfrm>
        </p:grpSpPr>
        <p:sp>
          <p:nvSpPr>
            <p:cNvPr id="23" name="Freeform 23"/>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24" name="TextBox 24"/>
            <p:cNvSpPr txBox="1"/>
            <p:nvPr/>
          </p:nvSpPr>
          <p:spPr>
            <a:xfrm>
              <a:off x="0" y="-79447"/>
              <a:ext cx="1309658" cy="337310"/>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Enhance AI Model</a:t>
              </a:r>
            </a:p>
          </p:txBody>
        </p:sp>
      </p:grpSp>
      <p:grpSp>
        <p:nvGrpSpPr>
          <p:cNvPr id="25" name="Group 25"/>
          <p:cNvGrpSpPr/>
          <p:nvPr/>
        </p:nvGrpSpPr>
        <p:grpSpPr>
          <a:xfrm>
            <a:off x="10920437" y="3331027"/>
            <a:ext cx="610279" cy="61027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grpSp>
        <p:nvGrpSpPr>
          <p:cNvPr id="28" name="Group 28"/>
          <p:cNvGrpSpPr/>
          <p:nvPr/>
        </p:nvGrpSpPr>
        <p:grpSpPr>
          <a:xfrm>
            <a:off x="11149682" y="6600184"/>
            <a:ext cx="4972607" cy="1084463"/>
            <a:chOff x="0" y="-27757"/>
            <a:chExt cx="1309658" cy="285620"/>
          </a:xfrm>
        </p:grpSpPr>
        <p:sp>
          <p:nvSpPr>
            <p:cNvPr id="29" name="Freeform 29"/>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30" name="TextBox 30"/>
            <p:cNvSpPr txBox="1"/>
            <p:nvPr/>
          </p:nvSpPr>
          <p:spPr>
            <a:xfrm>
              <a:off x="0" y="-27757"/>
              <a:ext cx="1309658" cy="285620"/>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Integration with Wearables</a:t>
              </a:r>
            </a:p>
          </p:txBody>
        </p:sp>
      </p:grpSp>
      <p:grpSp>
        <p:nvGrpSpPr>
          <p:cNvPr id="31" name="Group 31"/>
          <p:cNvGrpSpPr/>
          <p:nvPr/>
        </p:nvGrpSpPr>
        <p:grpSpPr>
          <a:xfrm>
            <a:off x="10996852" y="6338394"/>
            <a:ext cx="610279" cy="61027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B3A3"/>
            </a:solidFill>
          </p:spPr>
          <p:txBody>
            <a:bodyPr/>
            <a:lstStyle/>
            <a:p>
              <a:endParaRPr lang="en-US"/>
            </a:p>
          </p:txBody>
        </p:sp>
        <p:sp>
          <p:nvSpPr>
            <p:cNvPr id="33" name="TextBox 33"/>
            <p:cNvSpPr txBox="1"/>
            <p:nvPr/>
          </p:nvSpPr>
          <p:spPr>
            <a:xfrm>
              <a:off x="76200" y="9525"/>
              <a:ext cx="660400" cy="727075"/>
            </a:xfrm>
            <a:prstGeom prst="rect">
              <a:avLst/>
            </a:prstGeom>
          </p:spPr>
          <p:txBody>
            <a:bodyPr lIns="50800" tIns="50800" rIns="50800" bIns="50800" rtlCol="0" anchor="ctr"/>
            <a:lstStyle/>
            <a:p>
              <a:pPr algn="ctr">
                <a:lnSpc>
                  <a:spcPts val="4200"/>
                </a:lnSpc>
              </a:pPr>
              <a:endParaRPr/>
            </a:p>
          </p:txBody>
        </p:sp>
      </p:grpSp>
      <p:sp>
        <p:nvSpPr>
          <p:cNvPr id="34" name="Freeform 34"/>
          <p:cNvSpPr/>
          <p:nvPr/>
        </p:nvSpPr>
        <p:spPr>
          <a:xfrm>
            <a:off x="11094745" y="3476582"/>
            <a:ext cx="261662" cy="319170"/>
          </a:xfrm>
          <a:custGeom>
            <a:avLst/>
            <a:gdLst/>
            <a:ahLst/>
            <a:cxnLst/>
            <a:rect l="l" t="t" r="r" b="b"/>
            <a:pathLst>
              <a:path w="261662" h="319170">
                <a:moveTo>
                  <a:pt x="0" y="0"/>
                </a:moveTo>
                <a:lnTo>
                  <a:pt x="261662" y="0"/>
                </a:lnTo>
                <a:lnTo>
                  <a:pt x="261662" y="319170"/>
                </a:lnTo>
                <a:lnTo>
                  <a:pt x="0" y="319170"/>
                </a:lnTo>
                <a:lnTo>
                  <a:pt x="0" y="0"/>
                </a:lnTo>
                <a:close/>
              </a:path>
            </a:pathLst>
          </a:custGeom>
          <a:blipFill>
            <a:blip r:embed="rId9"/>
            <a:stretch>
              <a:fillRect/>
            </a:stretch>
          </a:blipFill>
        </p:spPr>
        <p:txBody>
          <a:bodyPr/>
          <a:lstStyle/>
          <a:p>
            <a:endParaRPr lang="en-US"/>
          </a:p>
        </p:txBody>
      </p:sp>
      <p:sp>
        <p:nvSpPr>
          <p:cNvPr id="35" name="Freeform 35"/>
          <p:cNvSpPr/>
          <p:nvPr/>
        </p:nvSpPr>
        <p:spPr>
          <a:xfrm>
            <a:off x="1994677" y="6354554"/>
            <a:ext cx="388062" cy="367180"/>
          </a:xfrm>
          <a:custGeom>
            <a:avLst/>
            <a:gdLst/>
            <a:ahLst/>
            <a:cxnLst/>
            <a:rect l="l" t="t" r="r" b="b"/>
            <a:pathLst>
              <a:path w="388062" h="367180">
                <a:moveTo>
                  <a:pt x="0" y="0"/>
                </a:moveTo>
                <a:lnTo>
                  <a:pt x="388061" y="0"/>
                </a:lnTo>
                <a:lnTo>
                  <a:pt x="388061" y="367179"/>
                </a:lnTo>
                <a:lnTo>
                  <a:pt x="0" y="367179"/>
                </a:lnTo>
                <a:lnTo>
                  <a:pt x="0" y="0"/>
                </a:lnTo>
                <a:close/>
              </a:path>
            </a:pathLst>
          </a:custGeom>
          <a:blipFill>
            <a:blip r:embed="rId10"/>
            <a:stretch>
              <a:fillRect/>
            </a:stretch>
          </a:blipFill>
        </p:spPr>
        <p:txBody>
          <a:bodyPr/>
          <a:lstStyle/>
          <a:p>
            <a:endParaRPr lang="en-US"/>
          </a:p>
        </p:txBody>
      </p:sp>
      <p:sp>
        <p:nvSpPr>
          <p:cNvPr id="36" name="Freeform 36"/>
          <p:cNvSpPr/>
          <p:nvPr/>
        </p:nvSpPr>
        <p:spPr>
          <a:xfrm>
            <a:off x="11119760" y="6444246"/>
            <a:ext cx="364464" cy="398576"/>
          </a:xfrm>
          <a:custGeom>
            <a:avLst/>
            <a:gdLst/>
            <a:ahLst/>
            <a:cxnLst/>
            <a:rect l="l" t="t" r="r" b="b"/>
            <a:pathLst>
              <a:path w="364464" h="398576">
                <a:moveTo>
                  <a:pt x="0" y="0"/>
                </a:moveTo>
                <a:lnTo>
                  <a:pt x="364463" y="0"/>
                </a:lnTo>
                <a:lnTo>
                  <a:pt x="364463" y="398576"/>
                </a:lnTo>
                <a:lnTo>
                  <a:pt x="0" y="398576"/>
                </a:lnTo>
                <a:lnTo>
                  <a:pt x="0" y="0"/>
                </a:lnTo>
                <a:close/>
              </a:path>
            </a:pathLst>
          </a:custGeom>
          <a:blipFill>
            <a:blip r:embed="rId11"/>
            <a:stretch>
              <a:fillRect/>
            </a:stretch>
          </a:blipFill>
        </p:spPr>
        <p:txBody>
          <a:bodyPr/>
          <a:lstStyle/>
          <a:p>
            <a:endParaRPr lang="en-US"/>
          </a:p>
        </p:txBody>
      </p:sp>
      <p:sp>
        <p:nvSpPr>
          <p:cNvPr id="37" name="TextBox 37"/>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FUTURE WORK</a:t>
            </a:r>
          </a:p>
        </p:txBody>
      </p:sp>
      <p:sp>
        <p:nvSpPr>
          <p:cNvPr id="38" name="TextBox 38"/>
          <p:cNvSpPr txBox="1"/>
          <p:nvPr/>
        </p:nvSpPr>
        <p:spPr>
          <a:xfrm>
            <a:off x="2210652" y="4747104"/>
            <a:ext cx="4798352"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Include other regional Arabic sign languages (e.g., Levantine, Gulf).</a:t>
            </a:r>
          </a:p>
        </p:txBody>
      </p:sp>
      <p:sp>
        <p:nvSpPr>
          <p:cNvPr id="39" name="TextBox 39"/>
          <p:cNvSpPr txBox="1"/>
          <p:nvPr/>
        </p:nvSpPr>
        <p:spPr>
          <a:xfrm>
            <a:off x="2210652" y="7950732"/>
            <a:ext cx="4798352"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Add interactive learning modules to encourage sign language education.</a:t>
            </a:r>
          </a:p>
        </p:txBody>
      </p:sp>
      <p:sp>
        <p:nvSpPr>
          <p:cNvPr id="40" name="TextBox 40"/>
          <p:cNvSpPr txBox="1"/>
          <p:nvPr/>
        </p:nvSpPr>
        <p:spPr>
          <a:xfrm>
            <a:off x="11236809" y="4932841"/>
            <a:ext cx="4798352" cy="742950"/>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Improve accuracy for complex gestures and sentences.</a:t>
            </a:r>
          </a:p>
        </p:txBody>
      </p:sp>
      <p:sp>
        <p:nvSpPr>
          <p:cNvPr id="41" name="TextBox 41"/>
          <p:cNvSpPr txBox="1"/>
          <p:nvPr/>
        </p:nvSpPr>
        <p:spPr>
          <a:xfrm>
            <a:off x="11323936" y="8056122"/>
            <a:ext cx="4798352"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Explore integration with smart glasses or AR devices for hands-free translation.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2401618" y="3902812"/>
            <a:ext cx="13484764" cy="3071926"/>
          </a:xfrm>
          <a:prstGeom prst="rect">
            <a:avLst/>
          </a:prstGeom>
        </p:spPr>
        <p:txBody>
          <a:bodyPr lIns="0" tIns="0" rIns="0" bIns="0" rtlCol="0" anchor="t">
            <a:spAutoFit/>
          </a:bodyPr>
          <a:lstStyle/>
          <a:p>
            <a:pPr marL="0" lvl="0" indent="0" algn="ctr">
              <a:lnSpc>
                <a:spcPts val="22625"/>
              </a:lnSpc>
            </a:pPr>
            <a:r>
              <a:rPr lang="en-US" sz="24069" b="1">
                <a:solidFill>
                  <a:srgbClr val="4C5270"/>
                </a:solidFill>
                <a:latin typeface="Londrina Solid Heavy"/>
                <a:ea typeface="Londrina Solid Heavy"/>
                <a:cs typeface="Londrina Solid Heavy"/>
                <a:sym typeface="Londrina Solid Heavy"/>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97786" y="2036428"/>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71017" y="685267"/>
            <a:ext cx="17545966" cy="1860550"/>
          </a:xfrm>
          <a:prstGeom prst="rect">
            <a:avLst/>
          </a:prstGeom>
        </p:spPr>
        <p:txBody>
          <a:bodyPr lIns="0" tIns="0" rIns="0" bIns="0" rtlCol="0" anchor="t">
            <a:spAutoFit/>
          </a:bodyPr>
          <a:lstStyle/>
          <a:p>
            <a:pPr marL="0" lvl="0" indent="0" algn="ctr">
              <a:lnSpc>
                <a:spcPts val="14299"/>
              </a:lnSpc>
              <a:spcBef>
                <a:spcPct val="0"/>
              </a:spcBef>
            </a:pPr>
            <a:r>
              <a:rPr lang="en-US" sz="12999" b="1">
                <a:solidFill>
                  <a:srgbClr val="4C5270"/>
                </a:solidFill>
                <a:latin typeface="Londrina Solid Heavy"/>
                <a:ea typeface="Londrina Solid Heavy"/>
                <a:cs typeface="Londrina Solid Heavy"/>
                <a:sym typeface="Londrina Solid Heavy"/>
              </a:rPr>
              <a:t>DIAGRAMS</a:t>
            </a:r>
          </a:p>
        </p:txBody>
      </p:sp>
      <p:sp>
        <p:nvSpPr>
          <p:cNvPr id="8" name="Freeform 8"/>
          <p:cNvSpPr/>
          <p:nvPr/>
        </p:nvSpPr>
        <p:spPr>
          <a:xfrm>
            <a:off x="5621920" y="2947833"/>
            <a:ext cx="7044159" cy="7955416"/>
          </a:xfrm>
          <a:custGeom>
            <a:avLst/>
            <a:gdLst/>
            <a:ahLst/>
            <a:cxnLst/>
            <a:rect l="l" t="t" r="r" b="b"/>
            <a:pathLst>
              <a:path w="7044159" h="7955416">
                <a:moveTo>
                  <a:pt x="0" y="0"/>
                </a:moveTo>
                <a:lnTo>
                  <a:pt x="7044160" y="0"/>
                </a:lnTo>
                <a:lnTo>
                  <a:pt x="7044160" y="7955417"/>
                </a:lnTo>
                <a:lnTo>
                  <a:pt x="0" y="795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592291"/>
            <a:ext cx="16877005" cy="3590237"/>
          </a:xfrm>
          <a:prstGeom prst="rect">
            <a:avLst/>
          </a:prstGeom>
        </p:spPr>
        <p:txBody>
          <a:bodyPr lIns="0" tIns="0" rIns="0" bIns="0" rtlCol="0" anchor="t">
            <a:spAutoFit/>
          </a:bodyPr>
          <a:lstStyle/>
          <a:p>
            <a:pPr algn="ctr">
              <a:lnSpc>
                <a:spcPts val="13965"/>
              </a:lnSpc>
            </a:pPr>
            <a:r>
              <a:rPr lang="en-US" sz="12695" b="1">
                <a:solidFill>
                  <a:srgbClr val="4C5270"/>
                </a:solidFill>
                <a:latin typeface="Londrina Solid Heavy"/>
                <a:ea typeface="Londrina Solid Heavy"/>
                <a:cs typeface="Londrina Solid Heavy"/>
                <a:sym typeface="Londrina Solid Heavy"/>
              </a:rPr>
              <a:t>DATA FLOW DIAGRAM:</a:t>
            </a:r>
          </a:p>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LEVEL 0 &amp; LEVEL 1</a:t>
            </a:r>
          </a:p>
        </p:txBody>
      </p:sp>
      <p:grpSp>
        <p:nvGrpSpPr>
          <p:cNvPr id="10" name="Group 10"/>
          <p:cNvGrpSpPr/>
          <p:nvPr/>
        </p:nvGrpSpPr>
        <p:grpSpPr>
          <a:xfrm>
            <a:off x="2447785" y="4400185"/>
            <a:ext cx="4972607" cy="991371"/>
            <a:chOff x="0" y="-3239"/>
            <a:chExt cx="1309658" cy="261102"/>
          </a:xfrm>
        </p:grpSpPr>
        <p:sp>
          <p:nvSpPr>
            <p:cNvPr id="11" name="Freeform 11"/>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2" name="TextBox 12"/>
            <p:cNvSpPr txBox="1"/>
            <p:nvPr/>
          </p:nvSpPr>
          <p:spPr>
            <a:xfrm>
              <a:off x="0" y="-3239"/>
              <a:ext cx="1309658" cy="261102"/>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Level 0: System Overview</a:t>
              </a:r>
            </a:p>
          </p:txBody>
        </p:sp>
      </p:grpSp>
      <p:sp>
        <p:nvSpPr>
          <p:cNvPr id="13" name="TextBox 13"/>
          <p:cNvSpPr txBox="1"/>
          <p:nvPr/>
        </p:nvSpPr>
        <p:spPr>
          <a:xfrm>
            <a:off x="2447785" y="5886815"/>
            <a:ext cx="4798352"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Illustrates the flow of data between key system components.</a:t>
            </a:r>
          </a:p>
        </p:txBody>
      </p:sp>
      <p:sp>
        <p:nvSpPr>
          <p:cNvPr id="14" name="TextBox 14"/>
          <p:cNvSpPr txBox="1"/>
          <p:nvPr/>
        </p:nvSpPr>
        <p:spPr>
          <a:xfrm>
            <a:off x="2447785" y="7461150"/>
            <a:ext cx="5358438" cy="1485900"/>
          </a:xfrm>
          <a:prstGeom prst="rect">
            <a:avLst/>
          </a:prstGeom>
        </p:spPr>
        <p:txBody>
          <a:bodyPr lIns="0" tIns="0" rIns="0" bIns="0" rtlCol="0" anchor="t">
            <a:spAutoFit/>
          </a:bodyPr>
          <a:lstStyle/>
          <a:p>
            <a:pPr algn="l">
              <a:lnSpc>
                <a:spcPts val="2999"/>
              </a:lnSpc>
            </a:pPr>
            <a:r>
              <a:rPr lang="en-US" sz="2499" b="1">
                <a:solidFill>
                  <a:srgbClr val="000000"/>
                </a:solidFill>
                <a:latin typeface="Open Sans Bold"/>
                <a:ea typeface="Open Sans Bold"/>
                <a:cs typeface="Open Sans Bold"/>
                <a:sym typeface="Open Sans Bold"/>
              </a:rPr>
              <a:t>Inputs</a:t>
            </a:r>
            <a:r>
              <a:rPr lang="en-US" sz="2499">
                <a:solidFill>
                  <a:srgbClr val="000000"/>
                </a:solidFill>
                <a:latin typeface="Open Sans"/>
                <a:ea typeface="Open Sans"/>
                <a:cs typeface="Open Sans"/>
                <a:sym typeface="Open Sans"/>
              </a:rPr>
              <a:t>: Video capture from users.</a:t>
            </a:r>
          </a:p>
          <a:p>
            <a:pPr algn="l">
              <a:lnSpc>
                <a:spcPts val="2999"/>
              </a:lnSpc>
            </a:pPr>
            <a:endParaRPr lang="en-US" sz="2499">
              <a:solidFill>
                <a:srgbClr val="000000"/>
              </a:solidFill>
              <a:latin typeface="Open Sans"/>
              <a:ea typeface="Open Sans"/>
              <a:cs typeface="Open Sans"/>
              <a:sym typeface="Open Sans"/>
            </a:endParaRPr>
          </a:p>
          <a:p>
            <a:pPr algn="l">
              <a:lnSpc>
                <a:spcPts val="2999"/>
              </a:lnSpc>
              <a:spcBef>
                <a:spcPct val="0"/>
              </a:spcBef>
            </a:pPr>
            <a:r>
              <a:rPr lang="en-US" sz="2499" b="1">
                <a:solidFill>
                  <a:srgbClr val="000000"/>
                </a:solidFill>
                <a:latin typeface="Open Sans Bold"/>
                <a:ea typeface="Open Sans Bold"/>
                <a:cs typeface="Open Sans Bold"/>
                <a:sym typeface="Open Sans Bold"/>
              </a:rPr>
              <a:t>Outputs</a:t>
            </a:r>
            <a:r>
              <a:rPr lang="en-US" sz="2499">
                <a:solidFill>
                  <a:srgbClr val="000000"/>
                </a:solidFill>
                <a:latin typeface="Open Sans"/>
                <a:ea typeface="Open Sans"/>
                <a:cs typeface="Open Sans"/>
                <a:sym typeface="Open Sans"/>
              </a:rPr>
              <a:t>: Translated text or speech.</a:t>
            </a:r>
          </a:p>
          <a:p>
            <a:pPr algn="l">
              <a:lnSpc>
                <a:spcPts val="2999"/>
              </a:lnSpc>
              <a:spcBef>
                <a:spcPct val="0"/>
              </a:spcBef>
            </a:pPr>
            <a:endParaRPr lang="en-US" sz="2499">
              <a:solidFill>
                <a:srgbClr val="000000"/>
              </a:solidFill>
              <a:latin typeface="Open Sans"/>
              <a:ea typeface="Open Sans"/>
              <a:cs typeface="Open Sans"/>
              <a:sym typeface="Open Sans"/>
            </a:endParaRPr>
          </a:p>
        </p:txBody>
      </p:sp>
      <p:grpSp>
        <p:nvGrpSpPr>
          <p:cNvPr id="15" name="Group 15"/>
          <p:cNvGrpSpPr/>
          <p:nvPr/>
        </p:nvGrpSpPr>
        <p:grpSpPr>
          <a:xfrm>
            <a:off x="10411909" y="4296826"/>
            <a:ext cx="4972607" cy="1094730"/>
            <a:chOff x="0" y="-30461"/>
            <a:chExt cx="1309658" cy="288324"/>
          </a:xfrm>
        </p:grpSpPr>
        <p:sp>
          <p:nvSpPr>
            <p:cNvPr id="16" name="Freeform 16"/>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7" name="TextBox 17"/>
            <p:cNvSpPr txBox="1"/>
            <p:nvPr/>
          </p:nvSpPr>
          <p:spPr>
            <a:xfrm>
              <a:off x="0" y="-30461"/>
              <a:ext cx="1309658" cy="288324"/>
            </a:xfrm>
            <a:prstGeom prst="rect">
              <a:avLst/>
            </a:prstGeom>
          </p:spPr>
          <p:txBody>
            <a:bodyPr lIns="50800" tIns="50800" rIns="50800" bIns="50800" rtlCol="0" anchor="ctr"/>
            <a:lstStyle/>
            <a:p>
              <a:pPr marL="0" lvl="1" indent="0" algn="ctr">
                <a:lnSpc>
                  <a:spcPts val="5181"/>
                </a:lnSpc>
                <a:spcBef>
                  <a:spcPct val="0"/>
                </a:spcBef>
              </a:pPr>
              <a:r>
                <a:rPr lang="en-US" sz="3300" dirty="0">
                  <a:solidFill>
                    <a:srgbClr val="000000"/>
                  </a:solidFill>
                  <a:latin typeface="Londrina Solid"/>
                  <a:ea typeface="Londrina Solid"/>
                  <a:cs typeface="Londrina Solid"/>
                  <a:sym typeface="Londrina Solid"/>
                </a:rPr>
                <a:t>Level 1: Detailed Interactions</a:t>
              </a:r>
            </a:p>
          </p:txBody>
        </p:sp>
      </p:grpSp>
      <p:sp>
        <p:nvSpPr>
          <p:cNvPr id="18" name="TextBox 18"/>
          <p:cNvSpPr txBox="1"/>
          <p:nvPr/>
        </p:nvSpPr>
        <p:spPr>
          <a:xfrm>
            <a:off x="10411909" y="5886815"/>
            <a:ext cx="4972607" cy="2600325"/>
          </a:xfrm>
          <a:prstGeom prst="rect">
            <a:avLst/>
          </a:prstGeom>
        </p:spPr>
        <p:txBody>
          <a:bodyPr lIns="0" tIns="0" rIns="0" bIns="0" rtlCol="0" anchor="t">
            <a:spAutoFit/>
          </a:bodyPr>
          <a:lstStyle/>
          <a:p>
            <a:pPr algn="l">
              <a:lnSpc>
                <a:spcPts val="2999"/>
              </a:lnSpc>
            </a:pPr>
            <a:r>
              <a:rPr lang="en-US" sz="2499">
                <a:solidFill>
                  <a:srgbClr val="000000"/>
                </a:solidFill>
                <a:latin typeface="Open Sans"/>
                <a:ea typeface="Open Sans"/>
                <a:cs typeface="Open Sans"/>
                <a:sym typeface="Open Sans"/>
              </a:rPr>
              <a:t>Expands on user actions and backend processes.</a:t>
            </a:r>
          </a:p>
          <a:p>
            <a:pPr algn="l">
              <a:lnSpc>
                <a:spcPts val="2999"/>
              </a:lnSpc>
            </a:pPr>
            <a:endParaRPr lang="en-US" sz="2499">
              <a:solidFill>
                <a:srgbClr val="000000"/>
              </a:solidFill>
              <a:latin typeface="Open Sans"/>
              <a:ea typeface="Open Sans"/>
              <a:cs typeface="Open Sans"/>
              <a:sym typeface="Open Sans"/>
            </a:endParaRPr>
          </a:p>
          <a:p>
            <a:pPr algn="l">
              <a:lnSpc>
                <a:spcPts val="2999"/>
              </a:lnSpc>
              <a:spcBef>
                <a:spcPct val="0"/>
              </a:spcBef>
            </a:pPr>
            <a:r>
              <a:rPr lang="en-US" sz="2499">
                <a:solidFill>
                  <a:srgbClr val="000000"/>
                </a:solidFill>
                <a:latin typeface="Open Sans"/>
                <a:ea typeface="Open Sans"/>
                <a:cs typeface="Open Sans"/>
                <a:sym typeface="Open Sans"/>
              </a:rPr>
              <a:t>Includes login, translation, payment processing, and history retrieval.</a:t>
            </a:r>
          </a:p>
          <a:p>
            <a:pPr algn="l">
              <a:lnSpc>
                <a:spcPts val="2999"/>
              </a:lnSpc>
              <a:spcBef>
                <a:spcPct val="0"/>
              </a:spcBef>
            </a:pPr>
            <a:endParaRPr lang="en-US" sz="2499">
              <a:solidFill>
                <a:srgbClr val="000000"/>
              </a:solidFill>
              <a:latin typeface="Open Sans"/>
              <a:ea typeface="Open Sans"/>
              <a:cs typeface="Open Sans"/>
              <a:sym typeface="Open Sans"/>
            </a:endParaRPr>
          </a:p>
        </p:txBody>
      </p:sp>
      <p:sp>
        <p:nvSpPr>
          <p:cNvPr id="19" name="TextBox 19"/>
          <p:cNvSpPr txBox="1"/>
          <p:nvPr/>
        </p:nvSpPr>
        <p:spPr>
          <a:xfrm>
            <a:off x="10411909" y="8487140"/>
            <a:ext cx="5948002" cy="742950"/>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Open Sans Bold"/>
                <a:ea typeface="Open Sans Bold"/>
                <a:cs typeface="Open Sans Bold"/>
                <a:sym typeface="Open Sans Bold"/>
              </a:rPr>
              <a:t>Components</a:t>
            </a:r>
            <a:r>
              <a:rPr lang="en-US" sz="2499">
                <a:solidFill>
                  <a:srgbClr val="000000"/>
                </a:solidFill>
                <a:latin typeface="Open Sans"/>
                <a:ea typeface="Open Sans"/>
                <a:cs typeface="Open Sans"/>
                <a:sym typeface="Open Sans"/>
              </a:rPr>
              <a:t>: API, AI Model, Payment System.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3910395" y="596805"/>
            <a:ext cx="10467211" cy="9093389"/>
          </a:xfrm>
          <a:custGeom>
            <a:avLst/>
            <a:gdLst/>
            <a:ahLst/>
            <a:cxnLst/>
            <a:rect l="l" t="t" r="r" b="b"/>
            <a:pathLst>
              <a:path w="10467211" h="9093389">
                <a:moveTo>
                  <a:pt x="0" y="0"/>
                </a:moveTo>
                <a:lnTo>
                  <a:pt x="10467210" y="0"/>
                </a:lnTo>
                <a:lnTo>
                  <a:pt x="10467210" y="9093390"/>
                </a:lnTo>
                <a:lnTo>
                  <a:pt x="0" y="9093390"/>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2901743" y="477413"/>
            <a:ext cx="12484513" cy="9332174"/>
          </a:xfrm>
          <a:custGeom>
            <a:avLst/>
            <a:gdLst/>
            <a:ahLst/>
            <a:cxnLst/>
            <a:rect l="l" t="t" r="r" b="b"/>
            <a:pathLst>
              <a:path w="12484513" h="9332174">
                <a:moveTo>
                  <a:pt x="0" y="0"/>
                </a:moveTo>
                <a:lnTo>
                  <a:pt x="12484514" y="0"/>
                </a:lnTo>
                <a:lnTo>
                  <a:pt x="12484514" y="9332174"/>
                </a:lnTo>
                <a:lnTo>
                  <a:pt x="0" y="9332174"/>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grpSp>
        <p:nvGrpSpPr>
          <p:cNvPr id="2" name="Group 2"/>
          <p:cNvGrpSpPr/>
          <p:nvPr/>
        </p:nvGrpSpPr>
        <p:grpSpPr>
          <a:xfrm>
            <a:off x="705497" y="3028988"/>
            <a:ext cx="16877005" cy="6780616"/>
            <a:chOff x="0" y="0"/>
            <a:chExt cx="4444973" cy="1785841"/>
          </a:xfrm>
        </p:grpSpPr>
        <p:sp>
          <p:nvSpPr>
            <p:cNvPr id="3" name="Freeform 3"/>
            <p:cNvSpPr/>
            <p:nvPr/>
          </p:nvSpPr>
          <p:spPr>
            <a:xfrm>
              <a:off x="0" y="0"/>
              <a:ext cx="4444972" cy="1785841"/>
            </a:xfrm>
            <a:custGeom>
              <a:avLst/>
              <a:gdLst/>
              <a:ahLst/>
              <a:cxnLst/>
              <a:rect l="l" t="t" r="r" b="b"/>
              <a:pathLst>
                <a:path w="4444972" h="1785841">
                  <a:moveTo>
                    <a:pt x="36239" y="0"/>
                  </a:moveTo>
                  <a:lnTo>
                    <a:pt x="4408733" y="0"/>
                  </a:lnTo>
                  <a:cubicBezTo>
                    <a:pt x="4428748" y="0"/>
                    <a:pt x="4444972" y="16225"/>
                    <a:pt x="4444972" y="36239"/>
                  </a:cubicBezTo>
                  <a:lnTo>
                    <a:pt x="4444972" y="1749602"/>
                  </a:lnTo>
                  <a:cubicBezTo>
                    <a:pt x="4444972" y="1759213"/>
                    <a:pt x="4441154" y="1768431"/>
                    <a:pt x="4434358" y="1775227"/>
                  </a:cubicBezTo>
                  <a:cubicBezTo>
                    <a:pt x="4427562" y="1782023"/>
                    <a:pt x="4418344" y="1785841"/>
                    <a:pt x="4408733" y="1785841"/>
                  </a:cubicBezTo>
                  <a:lnTo>
                    <a:pt x="36239" y="1785841"/>
                  </a:lnTo>
                  <a:cubicBezTo>
                    <a:pt x="16225" y="1785841"/>
                    <a:pt x="0" y="1769616"/>
                    <a:pt x="0" y="1749602"/>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4" name="TextBox 4"/>
            <p:cNvSpPr txBox="1"/>
            <p:nvPr/>
          </p:nvSpPr>
          <p:spPr>
            <a:xfrm>
              <a:off x="0" y="-47625"/>
              <a:ext cx="4444973" cy="183346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05497" y="1213635"/>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dirty="0">
                <a:solidFill>
                  <a:srgbClr val="4C5270"/>
                </a:solidFill>
                <a:latin typeface="Londrina Solid"/>
                <a:ea typeface="Londrina Solid"/>
                <a:cs typeface="Londrina Solid"/>
                <a:sym typeface="Londrina Solid"/>
              </a:rPr>
              <a:t>PROBLEM STATEMENT</a:t>
            </a:r>
          </a:p>
        </p:txBody>
      </p:sp>
      <p:grpSp>
        <p:nvGrpSpPr>
          <p:cNvPr id="6" name="Group 6"/>
          <p:cNvGrpSpPr/>
          <p:nvPr/>
        </p:nvGrpSpPr>
        <p:grpSpPr>
          <a:xfrm>
            <a:off x="1410414" y="3485230"/>
            <a:ext cx="4705547" cy="1244464"/>
            <a:chOff x="0" y="-20706"/>
            <a:chExt cx="1239321" cy="327760"/>
          </a:xfrm>
        </p:grpSpPr>
        <p:sp>
          <p:nvSpPr>
            <p:cNvPr id="7" name="Freeform 7"/>
            <p:cNvSpPr/>
            <p:nvPr/>
          </p:nvSpPr>
          <p:spPr>
            <a:xfrm>
              <a:off x="0" y="0"/>
              <a:ext cx="1239321" cy="307054"/>
            </a:xfrm>
            <a:custGeom>
              <a:avLst/>
              <a:gdLst/>
              <a:ahLst/>
              <a:cxnLst/>
              <a:rect l="l" t="t" r="r" b="b"/>
              <a:pathLst>
                <a:path w="1239321" h="307054">
                  <a:moveTo>
                    <a:pt x="31260" y="0"/>
                  </a:moveTo>
                  <a:lnTo>
                    <a:pt x="1208061" y="0"/>
                  </a:lnTo>
                  <a:cubicBezTo>
                    <a:pt x="1225325" y="0"/>
                    <a:pt x="1239321" y="13996"/>
                    <a:pt x="1239321" y="31260"/>
                  </a:cubicBezTo>
                  <a:lnTo>
                    <a:pt x="1239321" y="275794"/>
                  </a:lnTo>
                  <a:cubicBezTo>
                    <a:pt x="1239321" y="293058"/>
                    <a:pt x="1225325" y="307054"/>
                    <a:pt x="1208061" y="307054"/>
                  </a:cubicBezTo>
                  <a:lnTo>
                    <a:pt x="31260" y="307054"/>
                  </a:lnTo>
                  <a:cubicBezTo>
                    <a:pt x="13996" y="307054"/>
                    <a:pt x="0" y="293058"/>
                    <a:pt x="0" y="275794"/>
                  </a:cubicBezTo>
                  <a:lnTo>
                    <a:pt x="0" y="31260"/>
                  </a:lnTo>
                  <a:cubicBezTo>
                    <a:pt x="0" y="13996"/>
                    <a:pt x="13996" y="0"/>
                    <a:pt x="31260" y="0"/>
                  </a:cubicBezTo>
                  <a:close/>
                </a:path>
              </a:pathLst>
            </a:custGeom>
            <a:solidFill>
              <a:srgbClr val="FFD9CF"/>
            </a:solidFill>
          </p:spPr>
          <p:txBody>
            <a:bodyPr/>
            <a:lstStyle/>
            <a:p>
              <a:endParaRPr lang="en-US"/>
            </a:p>
          </p:txBody>
        </p:sp>
        <p:sp>
          <p:nvSpPr>
            <p:cNvPr id="8" name="TextBox 8"/>
            <p:cNvSpPr txBox="1"/>
            <p:nvPr/>
          </p:nvSpPr>
          <p:spPr>
            <a:xfrm>
              <a:off x="0" y="-20706"/>
              <a:ext cx="1239321" cy="327760"/>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1</a:t>
              </a:r>
            </a:p>
          </p:txBody>
        </p:sp>
      </p:grpSp>
      <p:grpSp>
        <p:nvGrpSpPr>
          <p:cNvPr id="9" name="Group 9"/>
          <p:cNvGrpSpPr/>
          <p:nvPr/>
        </p:nvGrpSpPr>
        <p:grpSpPr>
          <a:xfrm>
            <a:off x="6788535" y="3485230"/>
            <a:ext cx="4708238" cy="1244464"/>
            <a:chOff x="0" y="-20706"/>
            <a:chExt cx="1240030" cy="327760"/>
          </a:xfrm>
        </p:grpSpPr>
        <p:sp>
          <p:nvSpPr>
            <p:cNvPr id="10" name="Freeform 10"/>
            <p:cNvSpPr/>
            <p:nvPr/>
          </p:nvSpPr>
          <p:spPr>
            <a:xfrm>
              <a:off x="0" y="0"/>
              <a:ext cx="1240030" cy="307054"/>
            </a:xfrm>
            <a:custGeom>
              <a:avLst/>
              <a:gdLst/>
              <a:ahLst/>
              <a:cxnLst/>
              <a:rect l="l" t="t" r="r" b="b"/>
              <a:pathLst>
                <a:path w="1240030" h="307054">
                  <a:moveTo>
                    <a:pt x="31242" y="0"/>
                  </a:moveTo>
                  <a:lnTo>
                    <a:pt x="1208787" y="0"/>
                  </a:lnTo>
                  <a:cubicBezTo>
                    <a:pt x="1217073" y="0"/>
                    <a:pt x="1225020" y="3292"/>
                    <a:pt x="1230879" y="9151"/>
                  </a:cubicBezTo>
                  <a:cubicBezTo>
                    <a:pt x="1236738" y="15010"/>
                    <a:pt x="1240030" y="22956"/>
                    <a:pt x="1240030" y="31242"/>
                  </a:cubicBezTo>
                  <a:lnTo>
                    <a:pt x="1240030" y="275812"/>
                  </a:lnTo>
                  <a:cubicBezTo>
                    <a:pt x="1240030" y="293066"/>
                    <a:pt x="1226042" y="307054"/>
                    <a:pt x="1208787" y="307054"/>
                  </a:cubicBezTo>
                  <a:lnTo>
                    <a:pt x="31242" y="307054"/>
                  </a:lnTo>
                  <a:cubicBezTo>
                    <a:pt x="22956" y="307054"/>
                    <a:pt x="15010" y="303763"/>
                    <a:pt x="9151" y="297903"/>
                  </a:cubicBezTo>
                  <a:cubicBezTo>
                    <a:pt x="3292" y="292044"/>
                    <a:pt x="0" y="284098"/>
                    <a:pt x="0" y="275812"/>
                  </a:cubicBezTo>
                  <a:lnTo>
                    <a:pt x="0" y="31242"/>
                  </a:lnTo>
                  <a:cubicBezTo>
                    <a:pt x="0" y="22956"/>
                    <a:pt x="3292" y="15010"/>
                    <a:pt x="9151" y="9151"/>
                  </a:cubicBezTo>
                  <a:cubicBezTo>
                    <a:pt x="15010" y="3292"/>
                    <a:pt x="22956" y="0"/>
                    <a:pt x="31242" y="0"/>
                  </a:cubicBezTo>
                  <a:close/>
                </a:path>
              </a:pathLst>
            </a:custGeom>
            <a:solidFill>
              <a:srgbClr val="FFD9CF"/>
            </a:solidFill>
            <a:ln cap="sq">
              <a:noFill/>
              <a:prstDash val="solid"/>
              <a:miter/>
            </a:ln>
          </p:spPr>
          <p:txBody>
            <a:bodyPr/>
            <a:lstStyle/>
            <a:p>
              <a:endParaRPr lang="en-US"/>
            </a:p>
          </p:txBody>
        </p:sp>
        <p:sp>
          <p:nvSpPr>
            <p:cNvPr id="11" name="TextBox 11"/>
            <p:cNvSpPr txBox="1"/>
            <p:nvPr/>
          </p:nvSpPr>
          <p:spPr>
            <a:xfrm>
              <a:off x="0" y="-20706"/>
              <a:ext cx="1240030" cy="327760"/>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2</a:t>
              </a:r>
            </a:p>
          </p:txBody>
        </p:sp>
      </p:grpSp>
      <p:grpSp>
        <p:nvGrpSpPr>
          <p:cNvPr id="12" name="Group 12"/>
          <p:cNvGrpSpPr/>
          <p:nvPr/>
        </p:nvGrpSpPr>
        <p:grpSpPr>
          <a:xfrm>
            <a:off x="12169348" y="3485230"/>
            <a:ext cx="4708238" cy="1244464"/>
            <a:chOff x="0" y="-20706"/>
            <a:chExt cx="1240030" cy="327760"/>
          </a:xfrm>
        </p:grpSpPr>
        <p:sp>
          <p:nvSpPr>
            <p:cNvPr id="13" name="Freeform 13"/>
            <p:cNvSpPr/>
            <p:nvPr/>
          </p:nvSpPr>
          <p:spPr>
            <a:xfrm>
              <a:off x="0" y="0"/>
              <a:ext cx="1240030" cy="307054"/>
            </a:xfrm>
            <a:custGeom>
              <a:avLst/>
              <a:gdLst/>
              <a:ahLst/>
              <a:cxnLst/>
              <a:rect l="l" t="t" r="r" b="b"/>
              <a:pathLst>
                <a:path w="1240030" h="307054">
                  <a:moveTo>
                    <a:pt x="31242" y="0"/>
                  </a:moveTo>
                  <a:lnTo>
                    <a:pt x="1208787" y="0"/>
                  </a:lnTo>
                  <a:cubicBezTo>
                    <a:pt x="1217073" y="0"/>
                    <a:pt x="1225020" y="3292"/>
                    <a:pt x="1230879" y="9151"/>
                  </a:cubicBezTo>
                  <a:cubicBezTo>
                    <a:pt x="1236738" y="15010"/>
                    <a:pt x="1240030" y="22956"/>
                    <a:pt x="1240030" y="31242"/>
                  </a:cubicBezTo>
                  <a:lnTo>
                    <a:pt x="1240030" y="275812"/>
                  </a:lnTo>
                  <a:cubicBezTo>
                    <a:pt x="1240030" y="293066"/>
                    <a:pt x="1226042" y="307054"/>
                    <a:pt x="1208787" y="307054"/>
                  </a:cubicBezTo>
                  <a:lnTo>
                    <a:pt x="31242" y="307054"/>
                  </a:lnTo>
                  <a:cubicBezTo>
                    <a:pt x="22956" y="307054"/>
                    <a:pt x="15010" y="303763"/>
                    <a:pt x="9151" y="297903"/>
                  </a:cubicBezTo>
                  <a:cubicBezTo>
                    <a:pt x="3292" y="292044"/>
                    <a:pt x="0" y="284098"/>
                    <a:pt x="0" y="275812"/>
                  </a:cubicBezTo>
                  <a:lnTo>
                    <a:pt x="0" y="31242"/>
                  </a:lnTo>
                  <a:cubicBezTo>
                    <a:pt x="0" y="22956"/>
                    <a:pt x="3292" y="15010"/>
                    <a:pt x="9151" y="9151"/>
                  </a:cubicBezTo>
                  <a:cubicBezTo>
                    <a:pt x="15010" y="3292"/>
                    <a:pt x="22956" y="0"/>
                    <a:pt x="31242" y="0"/>
                  </a:cubicBezTo>
                  <a:close/>
                </a:path>
              </a:pathLst>
            </a:custGeom>
            <a:solidFill>
              <a:srgbClr val="FFD9CF"/>
            </a:solidFill>
            <a:ln cap="sq">
              <a:noFill/>
              <a:prstDash val="solid"/>
              <a:miter/>
            </a:ln>
          </p:spPr>
          <p:txBody>
            <a:bodyPr/>
            <a:lstStyle/>
            <a:p>
              <a:endParaRPr lang="en-US"/>
            </a:p>
          </p:txBody>
        </p:sp>
        <p:sp>
          <p:nvSpPr>
            <p:cNvPr id="14" name="TextBox 14"/>
            <p:cNvSpPr txBox="1"/>
            <p:nvPr/>
          </p:nvSpPr>
          <p:spPr>
            <a:xfrm>
              <a:off x="0" y="-20706"/>
              <a:ext cx="1240030" cy="327760"/>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3</a:t>
              </a:r>
            </a:p>
          </p:txBody>
        </p:sp>
      </p:grpSp>
      <p:sp>
        <p:nvSpPr>
          <p:cNvPr id="15" name="TextBox 15"/>
          <p:cNvSpPr txBox="1"/>
          <p:nvPr/>
        </p:nvSpPr>
        <p:spPr>
          <a:xfrm>
            <a:off x="1410414" y="5161517"/>
            <a:ext cx="4705547" cy="2971800"/>
          </a:xfrm>
          <a:prstGeom prst="rect">
            <a:avLst/>
          </a:prstGeom>
        </p:spPr>
        <p:txBody>
          <a:bodyPr lIns="0" tIns="0" rIns="0" bIns="0" rtlCol="0" anchor="t">
            <a:spAutoFit/>
          </a:bodyPr>
          <a:lstStyle/>
          <a:p>
            <a:pPr marL="712470" lvl="1" indent="-356235" algn="l">
              <a:lnSpc>
                <a:spcPts val="3960"/>
              </a:lnSpc>
              <a:spcBef>
                <a:spcPct val="0"/>
              </a:spcBef>
              <a:buFont typeface="Arial"/>
              <a:buChar char="•"/>
            </a:pPr>
            <a:r>
              <a:rPr lang="en-US" sz="3300" dirty="0">
                <a:solidFill>
                  <a:srgbClr val="000000"/>
                </a:solidFill>
                <a:latin typeface="Open Sans"/>
                <a:ea typeface="Open Sans"/>
                <a:cs typeface="Open Sans"/>
                <a:sym typeface="Open Sans"/>
              </a:rPr>
              <a:t>Communic</a:t>
            </a:r>
            <a:r>
              <a:rPr lang="en-US" sz="3300" u="none" dirty="0">
                <a:solidFill>
                  <a:srgbClr val="000000"/>
                </a:solidFill>
                <a:latin typeface="Open Sans"/>
                <a:ea typeface="Open Sans"/>
                <a:cs typeface="Open Sans"/>
                <a:sym typeface="Open Sans"/>
              </a:rPr>
              <a:t>ation barriers exist between Arabic-speaking deaf individuals and hearing individuals.</a:t>
            </a:r>
          </a:p>
        </p:txBody>
      </p:sp>
      <p:sp>
        <p:nvSpPr>
          <p:cNvPr id="16" name="TextBox 16"/>
          <p:cNvSpPr txBox="1"/>
          <p:nvPr/>
        </p:nvSpPr>
        <p:spPr>
          <a:xfrm>
            <a:off x="12169348" y="5263094"/>
            <a:ext cx="4708238" cy="2149615"/>
          </a:xfrm>
          <a:prstGeom prst="rect">
            <a:avLst/>
          </a:prstGeom>
        </p:spPr>
        <p:txBody>
          <a:bodyPr lIns="0" tIns="0" rIns="0" bIns="0" rtlCol="0" anchor="t">
            <a:spAutoFit/>
          </a:bodyPr>
          <a:lstStyle/>
          <a:p>
            <a:pPr marL="763990" lvl="1" indent="-381995" algn="l">
              <a:lnSpc>
                <a:spcPts val="4246"/>
              </a:lnSpc>
              <a:spcBef>
                <a:spcPct val="0"/>
              </a:spcBef>
              <a:buFont typeface="Arial"/>
              <a:buChar char="•"/>
            </a:pPr>
            <a:r>
              <a:rPr lang="en-US" sz="3538">
                <a:solidFill>
                  <a:srgbClr val="000000"/>
                </a:solidFill>
                <a:latin typeface="Open Sans"/>
                <a:ea typeface="Open Sans"/>
                <a:cs typeface="Open Sans"/>
                <a:sym typeface="Open Sans"/>
              </a:rPr>
              <a:t>Daily </a:t>
            </a:r>
            <a:r>
              <a:rPr lang="en-US" sz="3538" u="none">
                <a:solidFill>
                  <a:srgbClr val="000000"/>
                </a:solidFill>
                <a:latin typeface="Open Sans"/>
                <a:ea typeface="Open Sans"/>
                <a:cs typeface="Open Sans"/>
                <a:sym typeface="Open Sans"/>
              </a:rPr>
              <a:t>challenges in education, healthcare, and public services.</a:t>
            </a:r>
          </a:p>
        </p:txBody>
      </p:sp>
      <p:sp>
        <p:nvSpPr>
          <p:cNvPr id="17" name="TextBox 17"/>
          <p:cNvSpPr txBox="1"/>
          <p:nvPr/>
        </p:nvSpPr>
        <p:spPr>
          <a:xfrm>
            <a:off x="6788535" y="5263094"/>
            <a:ext cx="4704538" cy="2687018"/>
          </a:xfrm>
          <a:prstGeom prst="rect">
            <a:avLst/>
          </a:prstGeom>
        </p:spPr>
        <p:txBody>
          <a:bodyPr lIns="0" tIns="0" rIns="0" bIns="0" rtlCol="0" anchor="t">
            <a:spAutoFit/>
          </a:bodyPr>
          <a:lstStyle/>
          <a:p>
            <a:pPr marL="763990" lvl="1" indent="-381995" algn="l">
              <a:lnSpc>
                <a:spcPts val="4246"/>
              </a:lnSpc>
              <a:spcBef>
                <a:spcPct val="0"/>
              </a:spcBef>
              <a:buFont typeface="Arial"/>
              <a:buChar char="•"/>
            </a:pPr>
            <a:r>
              <a:rPr lang="en-US" sz="3538" u="none">
                <a:solidFill>
                  <a:srgbClr val="000000"/>
                </a:solidFill>
                <a:latin typeface="Open Sans"/>
                <a:ea typeface="Open Sans"/>
                <a:cs typeface="Open Sans"/>
                <a:sym typeface="Open Sans"/>
              </a:rPr>
              <a:t>Lack of technology supporting Egyptian Arabic Sign Language (EASL).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1478116"/>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USE CASE DIAGRAM</a:t>
            </a:r>
          </a:p>
        </p:txBody>
      </p:sp>
      <p:grpSp>
        <p:nvGrpSpPr>
          <p:cNvPr id="10" name="Group 10"/>
          <p:cNvGrpSpPr/>
          <p:nvPr/>
        </p:nvGrpSpPr>
        <p:grpSpPr>
          <a:xfrm>
            <a:off x="2094047" y="4296826"/>
            <a:ext cx="3623223" cy="1094730"/>
            <a:chOff x="0" y="-30461"/>
            <a:chExt cx="954264" cy="288324"/>
          </a:xfrm>
        </p:grpSpPr>
        <p:sp>
          <p:nvSpPr>
            <p:cNvPr id="11" name="Freeform 11"/>
            <p:cNvSpPr/>
            <p:nvPr/>
          </p:nvSpPr>
          <p:spPr>
            <a:xfrm>
              <a:off x="0" y="0"/>
              <a:ext cx="954264" cy="257863"/>
            </a:xfrm>
            <a:custGeom>
              <a:avLst/>
              <a:gdLst/>
              <a:ahLst/>
              <a:cxnLst/>
              <a:rect l="l" t="t" r="r" b="b"/>
              <a:pathLst>
                <a:path w="954264" h="257863">
                  <a:moveTo>
                    <a:pt x="40598" y="0"/>
                  </a:moveTo>
                  <a:lnTo>
                    <a:pt x="913666" y="0"/>
                  </a:lnTo>
                  <a:cubicBezTo>
                    <a:pt x="936088" y="0"/>
                    <a:pt x="954264" y="18176"/>
                    <a:pt x="954264" y="40598"/>
                  </a:cubicBezTo>
                  <a:lnTo>
                    <a:pt x="954264" y="217265"/>
                  </a:lnTo>
                  <a:cubicBezTo>
                    <a:pt x="954264" y="228032"/>
                    <a:pt x="949987" y="238358"/>
                    <a:pt x="942373" y="245972"/>
                  </a:cubicBezTo>
                  <a:cubicBezTo>
                    <a:pt x="934760" y="253586"/>
                    <a:pt x="924433" y="257863"/>
                    <a:pt x="913666" y="257863"/>
                  </a:cubicBezTo>
                  <a:lnTo>
                    <a:pt x="40598" y="257863"/>
                  </a:lnTo>
                  <a:cubicBezTo>
                    <a:pt x="29831" y="257863"/>
                    <a:pt x="19505" y="253586"/>
                    <a:pt x="11891" y="245972"/>
                  </a:cubicBezTo>
                  <a:cubicBezTo>
                    <a:pt x="4277" y="238358"/>
                    <a:pt x="0" y="228032"/>
                    <a:pt x="0" y="217265"/>
                  </a:cubicBezTo>
                  <a:lnTo>
                    <a:pt x="0" y="40598"/>
                  </a:lnTo>
                  <a:cubicBezTo>
                    <a:pt x="0" y="29831"/>
                    <a:pt x="4277" y="19505"/>
                    <a:pt x="11891" y="11891"/>
                  </a:cubicBezTo>
                  <a:cubicBezTo>
                    <a:pt x="19505" y="4277"/>
                    <a:pt x="29831" y="0"/>
                    <a:pt x="40598" y="0"/>
                  </a:cubicBezTo>
                  <a:close/>
                </a:path>
              </a:pathLst>
            </a:custGeom>
            <a:solidFill>
              <a:srgbClr val="FFD9CF"/>
            </a:solidFill>
          </p:spPr>
          <p:txBody>
            <a:bodyPr/>
            <a:lstStyle/>
            <a:p>
              <a:endParaRPr lang="en-US"/>
            </a:p>
          </p:txBody>
        </p:sp>
        <p:sp>
          <p:nvSpPr>
            <p:cNvPr id="12" name="TextBox 12"/>
            <p:cNvSpPr txBox="1"/>
            <p:nvPr/>
          </p:nvSpPr>
          <p:spPr>
            <a:xfrm>
              <a:off x="0" y="-30461"/>
              <a:ext cx="954264" cy="288324"/>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Deaf User</a:t>
              </a:r>
            </a:p>
          </p:txBody>
        </p:sp>
      </p:grpSp>
      <p:sp>
        <p:nvSpPr>
          <p:cNvPr id="13" name="TextBox 13"/>
          <p:cNvSpPr txBox="1"/>
          <p:nvPr/>
        </p:nvSpPr>
        <p:spPr>
          <a:xfrm>
            <a:off x="2094047" y="5877331"/>
            <a:ext cx="4766781" cy="1257300"/>
          </a:xfrm>
          <a:prstGeom prst="rect">
            <a:avLst/>
          </a:prstGeom>
        </p:spPr>
        <p:txBody>
          <a:bodyPr lIns="0" tIns="0" rIns="0" bIns="0" rtlCol="0" anchor="t">
            <a:spAutoFit/>
          </a:bodyPr>
          <a:lstStyle/>
          <a:p>
            <a:pPr marL="604519" lvl="1" indent="-302260" algn="l">
              <a:lnSpc>
                <a:spcPts val="3359"/>
              </a:lnSpc>
              <a:buFont typeface="Arial"/>
              <a:buChar char="•"/>
            </a:pPr>
            <a:r>
              <a:rPr lang="en-US" sz="2799">
                <a:solidFill>
                  <a:srgbClr val="000000"/>
                </a:solidFill>
                <a:latin typeface="Open Sans"/>
                <a:ea typeface="Open Sans"/>
                <a:cs typeface="Open Sans"/>
                <a:sym typeface="Open Sans"/>
              </a:rPr>
              <a:t>Capture sign language</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View translated text</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Use offline mode</a:t>
            </a:r>
          </a:p>
        </p:txBody>
      </p:sp>
      <p:sp>
        <p:nvSpPr>
          <p:cNvPr id="14" name="TextBox 14"/>
          <p:cNvSpPr txBox="1"/>
          <p:nvPr/>
        </p:nvSpPr>
        <p:spPr>
          <a:xfrm>
            <a:off x="3671832" y="3296703"/>
            <a:ext cx="9226380" cy="419100"/>
          </a:xfrm>
          <a:prstGeom prst="rect">
            <a:avLst/>
          </a:prstGeom>
        </p:spPr>
        <p:txBody>
          <a:bodyPr lIns="0" tIns="0" rIns="0" bIns="0" rtlCol="0" anchor="t">
            <a:spAutoFit/>
          </a:bodyPr>
          <a:lstStyle/>
          <a:p>
            <a:pPr algn="l">
              <a:lnSpc>
                <a:spcPts val="3359"/>
              </a:lnSpc>
              <a:spcBef>
                <a:spcPct val="0"/>
              </a:spcBef>
            </a:pPr>
            <a:r>
              <a:rPr lang="en-US" sz="2799" b="1">
                <a:solidFill>
                  <a:srgbClr val="000000"/>
                </a:solidFill>
                <a:latin typeface="Open Sans Bold"/>
                <a:ea typeface="Open Sans Bold"/>
                <a:cs typeface="Open Sans Bold"/>
                <a:sym typeface="Open Sans Bold"/>
              </a:rPr>
              <a:t>System actors</a:t>
            </a:r>
            <a:r>
              <a:rPr lang="en-US" sz="2799">
                <a:solidFill>
                  <a:srgbClr val="000000"/>
                </a:solidFill>
                <a:latin typeface="Open Sans"/>
                <a:ea typeface="Open Sans"/>
                <a:cs typeface="Open Sans"/>
                <a:sym typeface="Open Sans"/>
              </a:rPr>
              <a:t>: users, administrators, API, AI model</a:t>
            </a:r>
          </a:p>
        </p:txBody>
      </p:sp>
      <p:grpSp>
        <p:nvGrpSpPr>
          <p:cNvPr id="15" name="Group 15"/>
          <p:cNvGrpSpPr/>
          <p:nvPr/>
        </p:nvGrpSpPr>
        <p:grpSpPr>
          <a:xfrm>
            <a:off x="7655591" y="4201578"/>
            <a:ext cx="3623223" cy="1189978"/>
            <a:chOff x="0" y="-55547"/>
            <a:chExt cx="954264" cy="313410"/>
          </a:xfrm>
        </p:grpSpPr>
        <p:sp>
          <p:nvSpPr>
            <p:cNvPr id="16" name="Freeform 16"/>
            <p:cNvSpPr/>
            <p:nvPr/>
          </p:nvSpPr>
          <p:spPr>
            <a:xfrm>
              <a:off x="0" y="0"/>
              <a:ext cx="954264" cy="257863"/>
            </a:xfrm>
            <a:custGeom>
              <a:avLst/>
              <a:gdLst/>
              <a:ahLst/>
              <a:cxnLst/>
              <a:rect l="l" t="t" r="r" b="b"/>
              <a:pathLst>
                <a:path w="954264" h="257863">
                  <a:moveTo>
                    <a:pt x="40598" y="0"/>
                  </a:moveTo>
                  <a:lnTo>
                    <a:pt x="913666" y="0"/>
                  </a:lnTo>
                  <a:cubicBezTo>
                    <a:pt x="936088" y="0"/>
                    <a:pt x="954264" y="18176"/>
                    <a:pt x="954264" y="40598"/>
                  </a:cubicBezTo>
                  <a:lnTo>
                    <a:pt x="954264" y="217265"/>
                  </a:lnTo>
                  <a:cubicBezTo>
                    <a:pt x="954264" y="228032"/>
                    <a:pt x="949987" y="238358"/>
                    <a:pt x="942373" y="245972"/>
                  </a:cubicBezTo>
                  <a:cubicBezTo>
                    <a:pt x="934760" y="253586"/>
                    <a:pt x="924433" y="257863"/>
                    <a:pt x="913666" y="257863"/>
                  </a:cubicBezTo>
                  <a:lnTo>
                    <a:pt x="40598" y="257863"/>
                  </a:lnTo>
                  <a:cubicBezTo>
                    <a:pt x="29831" y="257863"/>
                    <a:pt x="19505" y="253586"/>
                    <a:pt x="11891" y="245972"/>
                  </a:cubicBezTo>
                  <a:cubicBezTo>
                    <a:pt x="4277" y="238358"/>
                    <a:pt x="0" y="228032"/>
                    <a:pt x="0" y="217265"/>
                  </a:cubicBezTo>
                  <a:lnTo>
                    <a:pt x="0" y="40598"/>
                  </a:lnTo>
                  <a:cubicBezTo>
                    <a:pt x="0" y="29831"/>
                    <a:pt x="4277" y="19505"/>
                    <a:pt x="11891" y="11891"/>
                  </a:cubicBezTo>
                  <a:cubicBezTo>
                    <a:pt x="19505" y="4277"/>
                    <a:pt x="29831" y="0"/>
                    <a:pt x="40598" y="0"/>
                  </a:cubicBezTo>
                  <a:close/>
                </a:path>
              </a:pathLst>
            </a:custGeom>
            <a:solidFill>
              <a:srgbClr val="FFD9CF"/>
            </a:solidFill>
          </p:spPr>
          <p:txBody>
            <a:bodyPr/>
            <a:lstStyle/>
            <a:p>
              <a:endParaRPr lang="en-US"/>
            </a:p>
          </p:txBody>
        </p:sp>
        <p:sp>
          <p:nvSpPr>
            <p:cNvPr id="17" name="TextBox 17"/>
            <p:cNvSpPr txBox="1"/>
            <p:nvPr/>
          </p:nvSpPr>
          <p:spPr>
            <a:xfrm>
              <a:off x="0" y="-55547"/>
              <a:ext cx="954264" cy="313410"/>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Speaking User</a:t>
              </a:r>
            </a:p>
          </p:txBody>
        </p:sp>
      </p:grpSp>
      <p:sp>
        <p:nvSpPr>
          <p:cNvPr id="18" name="TextBox 18"/>
          <p:cNvSpPr txBox="1"/>
          <p:nvPr/>
        </p:nvSpPr>
        <p:spPr>
          <a:xfrm>
            <a:off x="7544835" y="5877331"/>
            <a:ext cx="5254314" cy="1676400"/>
          </a:xfrm>
          <a:prstGeom prst="rect">
            <a:avLst/>
          </a:prstGeom>
        </p:spPr>
        <p:txBody>
          <a:bodyPr lIns="0" tIns="0" rIns="0" bIns="0" rtlCol="0" anchor="t">
            <a:spAutoFit/>
          </a:bodyPr>
          <a:lstStyle/>
          <a:p>
            <a:pPr marL="604519" lvl="1" indent="-302260" algn="l">
              <a:lnSpc>
                <a:spcPts val="3359"/>
              </a:lnSpc>
              <a:buFont typeface="Arial"/>
              <a:buChar char="•"/>
            </a:pPr>
            <a:r>
              <a:rPr lang="en-US" sz="2799">
                <a:solidFill>
                  <a:srgbClr val="000000"/>
                </a:solidFill>
                <a:latin typeface="Open Sans"/>
                <a:ea typeface="Open Sans"/>
                <a:cs typeface="Open Sans"/>
                <a:sym typeface="Open Sans"/>
              </a:rPr>
              <a:t>Input spoken text</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View translated sign language</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Use split-screen</a:t>
            </a:r>
          </a:p>
        </p:txBody>
      </p:sp>
      <p:grpSp>
        <p:nvGrpSpPr>
          <p:cNvPr id="19" name="Group 19"/>
          <p:cNvGrpSpPr/>
          <p:nvPr/>
        </p:nvGrpSpPr>
        <p:grpSpPr>
          <a:xfrm>
            <a:off x="12778563" y="4201578"/>
            <a:ext cx="3623223" cy="1189978"/>
            <a:chOff x="0" y="-55547"/>
            <a:chExt cx="954264" cy="313410"/>
          </a:xfrm>
        </p:grpSpPr>
        <p:sp>
          <p:nvSpPr>
            <p:cNvPr id="20" name="Freeform 20"/>
            <p:cNvSpPr/>
            <p:nvPr/>
          </p:nvSpPr>
          <p:spPr>
            <a:xfrm>
              <a:off x="0" y="0"/>
              <a:ext cx="954264" cy="257863"/>
            </a:xfrm>
            <a:custGeom>
              <a:avLst/>
              <a:gdLst/>
              <a:ahLst/>
              <a:cxnLst/>
              <a:rect l="l" t="t" r="r" b="b"/>
              <a:pathLst>
                <a:path w="954264" h="257863">
                  <a:moveTo>
                    <a:pt x="40598" y="0"/>
                  </a:moveTo>
                  <a:lnTo>
                    <a:pt x="913666" y="0"/>
                  </a:lnTo>
                  <a:cubicBezTo>
                    <a:pt x="936088" y="0"/>
                    <a:pt x="954264" y="18176"/>
                    <a:pt x="954264" y="40598"/>
                  </a:cubicBezTo>
                  <a:lnTo>
                    <a:pt x="954264" y="217265"/>
                  </a:lnTo>
                  <a:cubicBezTo>
                    <a:pt x="954264" y="228032"/>
                    <a:pt x="949987" y="238358"/>
                    <a:pt x="942373" y="245972"/>
                  </a:cubicBezTo>
                  <a:cubicBezTo>
                    <a:pt x="934760" y="253586"/>
                    <a:pt x="924433" y="257863"/>
                    <a:pt x="913666" y="257863"/>
                  </a:cubicBezTo>
                  <a:lnTo>
                    <a:pt x="40598" y="257863"/>
                  </a:lnTo>
                  <a:cubicBezTo>
                    <a:pt x="29831" y="257863"/>
                    <a:pt x="19505" y="253586"/>
                    <a:pt x="11891" y="245972"/>
                  </a:cubicBezTo>
                  <a:cubicBezTo>
                    <a:pt x="4277" y="238358"/>
                    <a:pt x="0" y="228032"/>
                    <a:pt x="0" y="217265"/>
                  </a:cubicBezTo>
                  <a:lnTo>
                    <a:pt x="0" y="40598"/>
                  </a:lnTo>
                  <a:cubicBezTo>
                    <a:pt x="0" y="29831"/>
                    <a:pt x="4277" y="19505"/>
                    <a:pt x="11891" y="11891"/>
                  </a:cubicBezTo>
                  <a:cubicBezTo>
                    <a:pt x="19505" y="4277"/>
                    <a:pt x="29831" y="0"/>
                    <a:pt x="40598" y="0"/>
                  </a:cubicBezTo>
                  <a:close/>
                </a:path>
              </a:pathLst>
            </a:custGeom>
            <a:solidFill>
              <a:srgbClr val="FFD9CF"/>
            </a:solidFill>
          </p:spPr>
          <p:txBody>
            <a:bodyPr/>
            <a:lstStyle/>
            <a:p>
              <a:endParaRPr lang="en-US"/>
            </a:p>
          </p:txBody>
        </p:sp>
        <p:sp>
          <p:nvSpPr>
            <p:cNvPr id="21" name="TextBox 21"/>
            <p:cNvSpPr txBox="1"/>
            <p:nvPr/>
          </p:nvSpPr>
          <p:spPr>
            <a:xfrm>
              <a:off x="0" y="-55547"/>
              <a:ext cx="954264" cy="313410"/>
            </a:xfrm>
            <a:prstGeom prst="rect">
              <a:avLst/>
            </a:prstGeom>
          </p:spPr>
          <p:txBody>
            <a:bodyPr lIns="50800" tIns="50800" rIns="50800" bIns="50800" rtlCol="0" anchor="ctr"/>
            <a:lstStyle/>
            <a:p>
              <a:pPr marL="0" lvl="1" indent="0" algn="ctr">
                <a:lnSpc>
                  <a:spcPts val="5495"/>
                </a:lnSpc>
                <a:spcBef>
                  <a:spcPct val="0"/>
                </a:spcBef>
              </a:pPr>
              <a:r>
                <a:rPr lang="en-US" sz="3500" dirty="0" err="1">
                  <a:solidFill>
                    <a:srgbClr val="000000"/>
                  </a:solidFill>
                  <a:latin typeface="Londrina Solid"/>
                  <a:ea typeface="Londrina Solid"/>
                  <a:cs typeface="Londrina Solid"/>
                  <a:sym typeface="Londrina Solid"/>
                </a:rPr>
                <a:t>Adminstrator</a:t>
              </a:r>
              <a:endParaRPr lang="en-US" sz="3500" dirty="0">
                <a:solidFill>
                  <a:srgbClr val="000000"/>
                </a:solidFill>
                <a:latin typeface="Londrina Solid"/>
                <a:ea typeface="Londrina Solid"/>
                <a:cs typeface="Londrina Solid"/>
                <a:sym typeface="Londrina Solid"/>
              </a:endParaRPr>
            </a:p>
          </p:txBody>
        </p:sp>
      </p:grpSp>
      <p:sp>
        <p:nvSpPr>
          <p:cNvPr id="22" name="TextBox 22"/>
          <p:cNvSpPr txBox="1"/>
          <p:nvPr/>
        </p:nvSpPr>
        <p:spPr>
          <a:xfrm>
            <a:off x="12492519" y="5877331"/>
            <a:ext cx="5089984" cy="1676400"/>
          </a:xfrm>
          <a:prstGeom prst="rect">
            <a:avLst/>
          </a:prstGeom>
        </p:spPr>
        <p:txBody>
          <a:bodyPr lIns="0" tIns="0" rIns="0" bIns="0" rtlCol="0" anchor="t">
            <a:spAutoFit/>
          </a:bodyPr>
          <a:lstStyle/>
          <a:p>
            <a:pPr marL="604519" lvl="1" indent="-302260" algn="l">
              <a:lnSpc>
                <a:spcPts val="3359"/>
              </a:lnSpc>
              <a:buFont typeface="Arial"/>
              <a:buChar char="•"/>
            </a:pPr>
            <a:r>
              <a:rPr lang="en-US" sz="2799">
                <a:solidFill>
                  <a:srgbClr val="000000"/>
                </a:solidFill>
                <a:latin typeface="Open Sans"/>
                <a:ea typeface="Open Sans"/>
                <a:cs typeface="Open Sans"/>
                <a:sym typeface="Open Sans"/>
              </a:rPr>
              <a:t>Manage user accounts</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Configure app settings</a:t>
            </a:r>
          </a:p>
          <a:p>
            <a:pPr marL="604519" lvl="1" indent="-302260" algn="l">
              <a:lnSpc>
                <a:spcPts val="3359"/>
              </a:lnSpc>
              <a:buFont typeface="Arial"/>
              <a:buChar char="•"/>
            </a:pPr>
            <a:r>
              <a:rPr lang="en-US" sz="2799">
                <a:solidFill>
                  <a:srgbClr val="000000"/>
                </a:solidFill>
                <a:latin typeface="Open Sans"/>
                <a:ea typeface="Open Sans"/>
                <a:cs typeface="Open Sans"/>
                <a:sym typeface="Open Sans"/>
              </a:rPr>
              <a:t>Monitor system performance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5243474" y="640728"/>
            <a:ext cx="7801052" cy="9005543"/>
          </a:xfrm>
          <a:custGeom>
            <a:avLst/>
            <a:gdLst/>
            <a:ahLst/>
            <a:cxnLst/>
            <a:rect l="l" t="t" r="r" b="b"/>
            <a:pathLst>
              <a:path w="7801052" h="9005543">
                <a:moveTo>
                  <a:pt x="0" y="0"/>
                </a:moveTo>
                <a:lnTo>
                  <a:pt x="7801052" y="0"/>
                </a:lnTo>
                <a:lnTo>
                  <a:pt x="7801052" y="9005544"/>
                </a:lnTo>
                <a:lnTo>
                  <a:pt x="0" y="9005544"/>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1478116"/>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CLASS DIAGRAM</a:t>
            </a:r>
          </a:p>
        </p:txBody>
      </p:sp>
      <p:grpSp>
        <p:nvGrpSpPr>
          <p:cNvPr id="10" name="Group 10"/>
          <p:cNvGrpSpPr/>
          <p:nvPr/>
        </p:nvGrpSpPr>
        <p:grpSpPr>
          <a:xfrm>
            <a:off x="2447785" y="4214450"/>
            <a:ext cx="4972607" cy="1177106"/>
            <a:chOff x="0" y="-52157"/>
            <a:chExt cx="1309658" cy="310020"/>
          </a:xfrm>
        </p:grpSpPr>
        <p:sp>
          <p:nvSpPr>
            <p:cNvPr id="11" name="Freeform 11"/>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2" name="TextBox 12"/>
            <p:cNvSpPr txBox="1"/>
            <p:nvPr/>
          </p:nvSpPr>
          <p:spPr>
            <a:xfrm>
              <a:off x="0" y="-52157"/>
              <a:ext cx="1309658" cy="310020"/>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01: KEY CLASSES</a:t>
              </a:r>
            </a:p>
          </p:txBody>
        </p:sp>
      </p:grpSp>
      <p:sp>
        <p:nvSpPr>
          <p:cNvPr id="13" name="TextBox 13"/>
          <p:cNvSpPr txBox="1"/>
          <p:nvPr/>
        </p:nvSpPr>
        <p:spPr>
          <a:xfrm>
            <a:off x="2534913" y="6072552"/>
            <a:ext cx="4885479"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User, Translation, AI Model, Notification, Feedback, Premium features</a:t>
            </a:r>
          </a:p>
        </p:txBody>
      </p:sp>
      <p:grpSp>
        <p:nvGrpSpPr>
          <p:cNvPr id="14" name="Group 14"/>
          <p:cNvGrpSpPr/>
          <p:nvPr/>
        </p:nvGrpSpPr>
        <p:grpSpPr>
          <a:xfrm>
            <a:off x="10411909" y="4296826"/>
            <a:ext cx="4972607" cy="1094730"/>
            <a:chOff x="0" y="-30461"/>
            <a:chExt cx="1309658" cy="288324"/>
          </a:xfrm>
        </p:grpSpPr>
        <p:sp>
          <p:nvSpPr>
            <p:cNvPr id="15" name="Freeform 15"/>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6" name="TextBox 16"/>
            <p:cNvSpPr txBox="1"/>
            <p:nvPr/>
          </p:nvSpPr>
          <p:spPr>
            <a:xfrm>
              <a:off x="0" y="-30461"/>
              <a:ext cx="1309658" cy="288324"/>
            </a:xfrm>
            <a:prstGeom prst="rect">
              <a:avLst/>
            </a:prstGeom>
          </p:spPr>
          <p:txBody>
            <a:bodyPr lIns="50800" tIns="50800" rIns="50800" bIns="50800" rtlCol="0" anchor="ctr"/>
            <a:lstStyle/>
            <a:p>
              <a:pPr marL="0" lvl="1" indent="0" algn="ctr">
                <a:lnSpc>
                  <a:spcPts val="5181"/>
                </a:lnSpc>
                <a:spcBef>
                  <a:spcPct val="0"/>
                </a:spcBef>
              </a:pPr>
              <a:r>
                <a:rPr lang="en-US" sz="3300" dirty="0">
                  <a:solidFill>
                    <a:srgbClr val="000000"/>
                  </a:solidFill>
                  <a:latin typeface="Londrina Solid"/>
                  <a:ea typeface="Londrina Solid"/>
                  <a:cs typeface="Londrina Solid"/>
                  <a:sym typeface="Londrina Solid"/>
                </a:rPr>
                <a:t>02: Relationships</a:t>
              </a:r>
            </a:p>
          </p:txBody>
        </p:sp>
      </p:grpSp>
      <p:sp>
        <p:nvSpPr>
          <p:cNvPr id="17" name="TextBox 17"/>
          <p:cNvSpPr txBox="1"/>
          <p:nvPr/>
        </p:nvSpPr>
        <p:spPr>
          <a:xfrm>
            <a:off x="10411909" y="6072552"/>
            <a:ext cx="4972607" cy="742950"/>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User interacts with Translation Process and Preferences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5426928" y="631122"/>
            <a:ext cx="7434143" cy="9024757"/>
          </a:xfrm>
          <a:custGeom>
            <a:avLst/>
            <a:gdLst/>
            <a:ahLst/>
            <a:cxnLst/>
            <a:rect l="l" t="t" r="r" b="b"/>
            <a:pathLst>
              <a:path w="7434143" h="9024757">
                <a:moveTo>
                  <a:pt x="0" y="0"/>
                </a:moveTo>
                <a:lnTo>
                  <a:pt x="7434144" y="0"/>
                </a:lnTo>
                <a:lnTo>
                  <a:pt x="7434144" y="9024756"/>
                </a:lnTo>
                <a:lnTo>
                  <a:pt x="0" y="902475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1478116"/>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ACTIVITY DIAGRAM</a:t>
            </a:r>
          </a:p>
        </p:txBody>
      </p:sp>
      <p:sp>
        <p:nvSpPr>
          <p:cNvPr id="10" name="TextBox 10"/>
          <p:cNvSpPr txBox="1"/>
          <p:nvPr/>
        </p:nvSpPr>
        <p:spPr>
          <a:xfrm>
            <a:off x="4190753" y="4394882"/>
            <a:ext cx="10552899" cy="3057525"/>
          </a:xfrm>
          <a:prstGeom prst="rect">
            <a:avLst/>
          </a:prstGeom>
        </p:spPr>
        <p:txBody>
          <a:bodyPr lIns="0" tIns="0" rIns="0" bIns="0" rtlCol="0" anchor="t">
            <a:spAutoFit/>
          </a:bodyPr>
          <a:lstStyle/>
          <a:p>
            <a:pPr algn="l">
              <a:lnSpc>
                <a:spcPts val="6000"/>
              </a:lnSpc>
              <a:spcBef>
                <a:spcPct val="0"/>
              </a:spcBef>
            </a:pPr>
            <a:r>
              <a:rPr lang="en-US" sz="5000" b="1">
                <a:solidFill>
                  <a:srgbClr val="000000"/>
                </a:solidFill>
                <a:latin typeface="Open Sans Bold"/>
                <a:ea typeface="Open Sans Bold"/>
                <a:cs typeface="Open Sans Bold"/>
                <a:sym typeface="Open Sans Bold"/>
              </a:rPr>
              <a:t>Illustrates user journey from login to accessing app features, including all user access variation.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6504681" y="707670"/>
            <a:ext cx="5278638" cy="8871661"/>
          </a:xfrm>
          <a:custGeom>
            <a:avLst/>
            <a:gdLst/>
            <a:ahLst/>
            <a:cxnLst/>
            <a:rect l="l" t="t" r="r" b="b"/>
            <a:pathLst>
              <a:path w="5278638" h="8871661">
                <a:moveTo>
                  <a:pt x="0" y="0"/>
                </a:moveTo>
                <a:lnTo>
                  <a:pt x="5278638" y="0"/>
                </a:lnTo>
                <a:lnTo>
                  <a:pt x="5278638" y="8871660"/>
                </a:lnTo>
                <a:lnTo>
                  <a:pt x="0" y="8871660"/>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028700" y="1603200"/>
            <a:ext cx="16230600" cy="7080599"/>
          </a:xfrm>
          <a:custGeom>
            <a:avLst/>
            <a:gdLst/>
            <a:ahLst/>
            <a:cxnLst/>
            <a:rect l="l" t="t" r="r" b="b"/>
            <a:pathLst>
              <a:path w="16230600" h="7080599">
                <a:moveTo>
                  <a:pt x="0" y="0"/>
                </a:moveTo>
                <a:lnTo>
                  <a:pt x="16230600" y="0"/>
                </a:lnTo>
                <a:lnTo>
                  <a:pt x="16230600" y="7080600"/>
                </a:lnTo>
                <a:lnTo>
                  <a:pt x="0" y="7080600"/>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457567" y="6067702"/>
            <a:ext cx="14019271" cy="280385"/>
          </a:xfrm>
          <a:custGeom>
            <a:avLst/>
            <a:gdLst/>
            <a:ahLst/>
            <a:cxnLst/>
            <a:rect l="l" t="t" r="r" b="b"/>
            <a:pathLst>
              <a:path w="14019271" h="280385">
                <a:moveTo>
                  <a:pt x="0" y="0"/>
                </a:moveTo>
                <a:lnTo>
                  <a:pt x="14019271" y="0"/>
                </a:lnTo>
                <a:lnTo>
                  <a:pt x="14019271" y="280386"/>
                </a:lnTo>
                <a:lnTo>
                  <a:pt x="0" y="280386"/>
                </a:lnTo>
                <a:lnTo>
                  <a:pt x="0" y="0"/>
                </a:lnTo>
                <a:close/>
              </a:path>
            </a:pathLst>
          </a:custGeom>
          <a:blipFill>
            <a:blip r:embed="rId8"/>
            <a:stretch>
              <a:fillRect/>
            </a:stretch>
          </a:blipFill>
        </p:spPr>
        <p:txBody>
          <a:bodyPr/>
          <a:lstStyle/>
          <a:p>
            <a:endParaRPr lang="en-US"/>
          </a:p>
        </p:txBody>
      </p:sp>
      <p:sp>
        <p:nvSpPr>
          <p:cNvPr id="10" name="Freeform 10"/>
          <p:cNvSpPr/>
          <p:nvPr/>
        </p:nvSpPr>
        <p:spPr>
          <a:xfrm>
            <a:off x="2668120" y="6207895"/>
            <a:ext cx="13600394" cy="57314"/>
          </a:xfrm>
          <a:custGeom>
            <a:avLst/>
            <a:gdLst/>
            <a:ahLst/>
            <a:cxnLst/>
            <a:rect l="l" t="t" r="r" b="b"/>
            <a:pathLst>
              <a:path w="13600394" h="57314">
                <a:moveTo>
                  <a:pt x="0" y="0"/>
                </a:moveTo>
                <a:lnTo>
                  <a:pt x="13600393" y="0"/>
                </a:lnTo>
                <a:lnTo>
                  <a:pt x="13600393" y="57314"/>
                </a:lnTo>
                <a:lnTo>
                  <a:pt x="0" y="57314"/>
                </a:lnTo>
                <a:lnTo>
                  <a:pt x="0" y="0"/>
                </a:lnTo>
                <a:close/>
              </a:path>
            </a:pathLst>
          </a:custGeom>
          <a:blipFill>
            <a:blip r:embed="rId9"/>
            <a:stretch>
              <a:fillRect l="-118565" r="-118565"/>
            </a:stretch>
          </a:blipFill>
        </p:spPr>
        <p:txBody>
          <a:bodyPr/>
          <a:lstStyle/>
          <a:p>
            <a:endParaRPr lang="en-US"/>
          </a:p>
        </p:txBody>
      </p:sp>
      <p:sp>
        <p:nvSpPr>
          <p:cNvPr id="11" name="TextBox 11"/>
          <p:cNvSpPr txBox="1"/>
          <p:nvPr/>
        </p:nvSpPr>
        <p:spPr>
          <a:xfrm>
            <a:off x="705497" y="1478116"/>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SEQUENCE DIAGRAM</a:t>
            </a:r>
          </a:p>
        </p:txBody>
      </p:sp>
      <p:sp>
        <p:nvSpPr>
          <p:cNvPr id="12" name="TextBox 12"/>
          <p:cNvSpPr txBox="1"/>
          <p:nvPr/>
        </p:nvSpPr>
        <p:spPr>
          <a:xfrm>
            <a:off x="1173703" y="5410328"/>
            <a:ext cx="3224659" cy="371475"/>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Open Sans Bold"/>
                <a:ea typeface="Open Sans Bold"/>
                <a:cs typeface="Open Sans Bold"/>
                <a:sym typeface="Open Sans Bold"/>
              </a:rPr>
              <a:t>User Captures Video</a:t>
            </a:r>
          </a:p>
        </p:txBody>
      </p:sp>
      <p:sp>
        <p:nvSpPr>
          <p:cNvPr id="13" name="TextBox 13"/>
          <p:cNvSpPr txBox="1"/>
          <p:nvPr/>
        </p:nvSpPr>
        <p:spPr>
          <a:xfrm>
            <a:off x="1173703" y="4400550"/>
            <a:ext cx="3224659" cy="742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Open Sans"/>
                <a:ea typeface="Open Sans"/>
                <a:cs typeface="Open Sans"/>
                <a:sym typeface="Open Sans"/>
              </a:rPr>
              <a:t>User records a video using the app.</a:t>
            </a:r>
          </a:p>
        </p:txBody>
      </p:sp>
      <p:sp>
        <p:nvSpPr>
          <p:cNvPr id="14" name="TextBox 14"/>
          <p:cNvSpPr txBox="1"/>
          <p:nvPr/>
        </p:nvSpPr>
        <p:spPr>
          <a:xfrm>
            <a:off x="4716096" y="7396747"/>
            <a:ext cx="3224659" cy="1114425"/>
          </a:xfrm>
          <a:prstGeom prst="rect">
            <a:avLst/>
          </a:prstGeom>
        </p:spPr>
        <p:txBody>
          <a:bodyPr lIns="0" tIns="0" rIns="0" bIns="0" rtlCol="0" anchor="t">
            <a:spAutoFit/>
          </a:bodyPr>
          <a:lstStyle/>
          <a:p>
            <a:pPr algn="ctr">
              <a:lnSpc>
                <a:spcPts val="2999"/>
              </a:lnSpc>
            </a:pPr>
            <a:r>
              <a:rPr lang="en-US" sz="2499">
                <a:solidFill>
                  <a:srgbClr val="000000"/>
                </a:solidFill>
                <a:latin typeface="Open Sans"/>
                <a:ea typeface="Open Sans"/>
                <a:cs typeface="Open Sans"/>
                <a:sym typeface="Open Sans"/>
              </a:rPr>
              <a:t>App transmits video to translation API.</a:t>
            </a:r>
          </a:p>
          <a:p>
            <a:pPr algn="l">
              <a:lnSpc>
                <a:spcPts val="2999"/>
              </a:lnSpc>
              <a:spcBef>
                <a:spcPct val="0"/>
              </a:spcBef>
            </a:pPr>
            <a:endParaRPr lang="en-US" sz="2499">
              <a:solidFill>
                <a:srgbClr val="000000"/>
              </a:solidFill>
              <a:latin typeface="Open Sans"/>
              <a:ea typeface="Open Sans"/>
              <a:cs typeface="Open Sans"/>
              <a:sym typeface="Open Sans"/>
            </a:endParaRPr>
          </a:p>
        </p:txBody>
      </p:sp>
      <p:sp>
        <p:nvSpPr>
          <p:cNvPr id="15" name="TextBox 15"/>
          <p:cNvSpPr txBox="1"/>
          <p:nvPr/>
        </p:nvSpPr>
        <p:spPr>
          <a:xfrm>
            <a:off x="4716096" y="6774707"/>
            <a:ext cx="3224659" cy="371475"/>
          </a:xfrm>
          <a:prstGeom prst="rect">
            <a:avLst/>
          </a:prstGeom>
        </p:spPr>
        <p:txBody>
          <a:bodyPr lIns="0" tIns="0" rIns="0" bIns="0" rtlCol="0" anchor="t">
            <a:spAutoFit/>
          </a:bodyPr>
          <a:lstStyle/>
          <a:p>
            <a:pPr algn="ctr">
              <a:lnSpc>
                <a:spcPts val="2999"/>
              </a:lnSpc>
              <a:spcBef>
                <a:spcPct val="0"/>
              </a:spcBef>
            </a:pPr>
            <a:r>
              <a:rPr lang="en-US" sz="2499" b="1">
                <a:solidFill>
                  <a:srgbClr val="000000"/>
                </a:solidFill>
                <a:latin typeface="Open Sans Bold"/>
                <a:ea typeface="Open Sans Bold"/>
                <a:cs typeface="Open Sans Bold"/>
                <a:sym typeface="Open Sans Bold"/>
              </a:rPr>
              <a:t>App Sends to API</a:t>
            </a:r>
          </a:p>
        </p:txBody>
      </p:sp>
      <p:sp>
        <p:nvSpPr>
          <p:cNvPr id="16" name="TextBox 16"/>
          <p:cNvSpPr txBox="1"/>
          <p:nvPr/>
        </p:nvSpPr>
        <p:spPr>
          <a:xfrm>
            <a:off x="12120134" y="7412882"/>
            <a:ext cx="3224659" cy="742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Open Sans"/>
                <a:ea typeface="Open Sans"/>
                <a:cs typeface="Open Sans"/>
                <a:sym typeface="Open Sans"/>
              </a:rPr>
              <a:t>API sends translated text or speech to app.</a:t>
            </a:r>
          </a:p>
        </p:txBody>
      </p:sp>
      <p:sp>
        <p:nvSpPr>
          <p:cNvPr id="17" name="TextBox 17"/>
          <p:cNvSpPr txBox="1"/>
          <p:nvPr/>
        </p:nvSpPr>
        <p:spPr>
          <a:xfrm>
            <a:off x="12120134" y="6403232"/>
            <a:ext cx="3224659" cy="742950"/>
          </a:xfrm>
          <a:prstGeom prst="rect">
            <a:avLst/>
          </a:prstGeom>
        </p:spPr>
        <p:txBody>
          <a:bodyPr lIns="0" tIns="0" rIns="0" bIns="0" rtlCol="0" anchor="t">
            <a:spAutoFit/>
          </a:bodyPr>
          <a:lstStyle/>
          <a:p>
            <a:pPr algn="ctr">
              <a:lnSpc>
                <a:spcPts val="2999"/>
              </a:lnSpc>
              <a:spcBef>
                <a:spcPct val="0"/>
              </a:spcBef>
            </a:pPr>
            <a:r>
              <a:rPr lang="en-US" sz="2499" b="1">
                <a:solidFill>
                  <a:srgbClr val="000000"/>
                </a:solidFill>
                <a:latin typeface="Open Sans Bold"/>
                <a:ea typeface="Open Sans Bold"/>
                <a:cs typeface="Open Sans Bold"/>
                <a:sym typeface="Open Sans Bold"/>
              </a:rPr>
              <a:t>API Returns Translation</a:t>
            </a:r>
          </a:p>
        </p:txBody>
      </p:sp>
      <p:sp>
        <p:nvSpPr>
          <p:cNvPr id="18" name="TextBox 18"/>
          <p:cNvSpPr txBox="1"/>
          <p:nvPr/>
        </p:nvSpPr>
        <p:spPr>
          <a:xfrm>
            <a:off x="8382793" y="5224591"/>
            <a:ext cx="3224659" cy="371475"/>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Open Sans Bold"/>
                <a:ea typeface="Open Sans Bold"/>
                <a:cs typeface="Open Sans Bold"/>
                <a:sym typeface="Open Sans Bold"/>
              </a:rPr>
              <a:t>AI Model Processes</a:t>
            </a:r>
          </a:p>
        </p:txBody>
      </p:sp>
      <p:sp>
        <p:nvSpPr>
          <p:cNvPr id="19" name="TextBox 19"/>
          <p:cNvSpPr txBox="1"/>
          <p:nvPr/>
        </p:nvSpPr>
        <p:spPr>
          <a:xfrm>
            <a:off x="8382793" y="3843338"/>
            <a:ext cx="3224659" cy="111442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Open Sans"/>
                <a:ea typeface="Open Sans"/>
                <a:cs typeface="Open Sans"/>
                <a:sym typeface="Open Sans"/>
              </a:rPr>
              <a:t>AI Model analyzes video, generating translation.</a:t>
            </a:r>
          </a:p>
        </p:txBody>
      </p:sp>
      <p:sp>
        <p:nvSpPr>
          <p:cNvPr id="20" name="TextBox 20"/>
          <p:cNvSpPr txBox="1"/>
          <p:nvPr/>
        </p:nvSpPr>
        <p:spPr>
          <a:xfrm>
            <a:off x="14357843" y="5354857"/>
            <a:ext cx="3547862" cy="371475"/>
          </a:xfrm>
          <a:prstGeom prst="rect">
            <a:avLst/>
          </a:prstGeom>
        </p:spPr>
        <p:txBody>
          <a:bodyPr lIns="0" tIns="0" rIns="0" bIns="0" rtlCol="0" anchor="t">
            <a:spAutoFit/>
          </a:bodyPr>
          <a:lstStyle/>
          <a:p>
            <a:pPr algn="l">
              <a:lnSpc>
                <a:spcPts val="2999"/>
              </a:lnSpc>
              <a:spcBef>
                <a:spcPct val="0"/>
              </a:spcBef>
            </a:pPr>
            <a:r>
              <a:rPr lang="en-US" sz="2499" b="1">
                <a:solidFill>
                  <a:srgbClr val="000000"/>
                </a:solidFill>
                <a:latin typeface="Open Sans Bold"/>
                <a:ea typeface="Open Sans Bold"/>
                <a:cs typeface="Open Sans Bold"/>
                <a:sym typeface="Open Sans Bold"/>
              </a:rPr>
              <a:t>User Receives Output</a:t>
            </a:r>
          </a:p>
        </p:txBody>
      </p:sp>
      <p:sp>
        <p:nvSpPr>
          <p:cNvPr id="21" name="TextBox 21"/>
          <p:cNvSpPr txBox="1"/>
          <p:nvPr/>
        </p:nvSpPr>
        <p:spPr>
          <a:xfrm>
            <a:off x="14519445" y="4214812"/>
            <a:ext cx="3224659" cy="742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Open Sans"/>
                <a:ea typeface="Open Sans"/>
                <a:cs typeface="Open Sans"/>
                <a:sym typeface="Open Sans"/>
              </a:rPr>
              <a:t>App displays translated text.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3787493" y="717686"/>
            <a:ext cx="10713014" cy="8851628"/>
          </a:xfrm>
          <a:custGeom>
            <a:avLst/>
            <a:gdLst/>
            <a:ahLst/>
            <a:cxnLst/>
            <a:rect l="l" t="t" r="r" b="b"/>
            <a:pathLst>
              <a:path w="10713014" h="8851628">
                <a:moveTo>
                  <a:pt x="0" y="0"/>
                </a:moveTo>
                <a:lnTo>
                  <a:pt x="10713014" y="0"/>
                </a:lnTo>
                <a:lnTo>
                  <a:pt x="10713014" y="8851628"/>
                </a:lnTo>
                <a:lnTo>
                  <a:pt x="0" y="8851628"/>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4646371" y="645871"/>
            <a:ext cx="8995257" cy="8995257"/>
          </a:xfrm>
          <a:custGeom>
            <a:avLst/>
            <a:gdLst/>
            <a:ahLst/>
            <a:cxnLst/>
            <a:rect l="l" t="t" r="r" b="b"/>
            <a:pathLst>
              <a:path w="8995257" h="8995257">
                <a:moveTo>
                  <a:pt x="0" y="0"/>
                </a:moveTo>
                <a:lnTo>
                  <a:pt x="8995258" y="0"/>
                </a:lnTo>
                <a:lnTo>
                  <a:pt x="8995258" y="8995258"/>
                </a:lnTo>
                <a:lnTo>
                  <a:pt x="0" y="8995258"/>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997786" y="2036428"/>
            <a:ext cx="10292428" cy="10292428"/>
          </a:xfrm>
          <a:custGeom>
            <a:avLst/>
            <a:gdLst/>
            <a:ahLst/>
            <a:cxnLst/>
            <a:rect l="l" t="t" r="r" b="b"/>
            <a:pathLst>
              <a:path w="10292428" h="10292428">
                <a:moveTo>
                  <a:pt x="0" y="0"/>
                </a:moveTo>
                <a:lnTo>
                  <a:pt x="10292428" y="0"/>
                </a:lnTo>
                <a:lnTo>
                  <a:pt x="10292428" y="10292428"/>
                </a:lnTo>
                <a:lnTo>
                  <a:pt x="0" y="102924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371017" y="685267"/>
            <a:ext cx="17545966" cy="1860550"/>
          </a:xfrm>
          <a:prstGeom prst="rect">
            <a:avLst/>
          </a:prstGeom>
        </p:spPr>
        <p:txBody>
          <a:bodyPr lIns="0" tIns="0" rIns="0" bIns="0" rtlCol="0" anchor="t">
            <a:spAutoFit/>
          </a:bodyPr>
          <a:lstStyle/>
          <a:p>
            <a:pPr marL="0" lvl="0" indent="0" algn="ctr">
              <a:lnSpc>
                <a:spcPts val="14299"/>
              </a:lnSpc>
              <a:spcBef>
                <a:spcPct val="0"/>
              </a:spcBef>
            </a:pPr>
            <a:r>
              <a:rPr lang="en-US" sz="12999" b="1">
                <a:solidFill>
                  <a:srgbClr val="4C5270"/>
                </a:solidFill>
                <a:latin typeface="Londrina Solid Heavy"/>
                <a:ea typeface="Londrina Solid Heavy"/>
                <a:cs typeface="Londrina Solid Heavy"/>
                <a:sym typeface="Londrina Solid Heavy"/>
              </a:rPr>
              <a:t>PREVIOUS WORK</a:t>
            </a:r>
          </a:p>
        </p:txBody>
      </p:sp>
      <p:sp>
        <p:nvSpPr>
          <p:cNvPr id="8" name="Freeform 8"/>
          <p:cNvSpPr/>
          <p:nvPr/>
        </p:nvSpPr>
        <p:spPr>
          <a:xfrm>
            <a:off x="5621920" y="2947833"/>
            <a:ext cx="7044159" cy="7955416"/>
          </a:xfrm>
          <a:custGeom>
            <a:avLst/>
            <a:gdLst/>
            <a:ahLst/>
            <a:cxnLst/>
            <a:rect l="l" t="t" r="r" b="b"/>
            <a:pathLst>
              <a:path w="7044159" h="7955416">
                <a:moveTo>
                  <a:pt x="0" y="0"/>
                </a:moveTo>
                <a:lnTo>
                  <a:pt x="7044160" y="0"/>
                </a:lnTo>
                <a:lnTo>
                  <a:pt x="7044160" y="7955417"/>
                </a:lnTo>
                <a:lnTo>
                  <a:pt x="0" y="795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5682823" y="677465"/>
            <a:ext cx="6922355" cy="8932071"/>
          </a:xfrm>
          <a:custGeom>
            <a:avLst/>
            <a:gdLst/>
            <a:ahLst/>
            <a:cxnLst/>
            <a:rect l="l" t="t" r="r" b="b"/>
            <a:pathLst>
              <a:path w="6922355" h="8932071">
                <a:moveTo>
                  <a:pt x="0" y="0"/>
                </a:moveTo>
                <a:lnTo>
                  <a:pt x="6922354" y="0"/>
                </a:lnTo>
                <a:lnTo>
                  <a:pt x="6922354" y="8932070"/>
                </a:lnTo>
                <a:lnTo>
                  <a:pt x="0" y="8932070"/>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028700"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05497" y="592291"/>
            <a:ext cx="16877005" cy="359023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ENHANCED ENTITY-RELATIONSHIP DIAGRAM</a:t>
            </a:r>
          </a:p>
        </p:txBody>
      </p:sp>
      <p:grpSp>
        <p:nvGrpSpPr>
          <p:cNvPr id="10" name="Group 10"/>
          <p:cNvGrpSpPr/>
          <p:nvPr/>
        </p:nvGrpSpPr>
        <p:grpSpPr>
          <a:xfrm>
            <a:off x="2675635" y="5414436"/>
            <a:ext cx="4972607" cy="1067814"/>
            <a:chOff x="0" y="-23372"/>
            <a:chExt cx="1309658" cy="281235"/>
          </a:xfrm>
        </p:grpSpPr>
        <p:sp>
          <p:nvSpPr>
            <p:cNvPr id="11" name="Freeform 11"/>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2" name="TextBox 12"/>
            <p:cNvSpPr txBox="1"/>
            <p:nvPr/>
          </p:nvSpPr>
          <p:spPr>
            <a:xfrm>
              <a:off x="0" y="-23372"/>
              <a:ext cx="1309658" cy="281235"/>
            </a:xfrm>
            <a:prstGeom prst="rect">
              <a:avLst/>
            </a:prstGeom>
          </p:spPr>
          <p:txBody>
            <a:bodyPr lIns="50800" tIns="50800" rIns="50800" bIns="50800" rtlCol="0" anchor="ctr"/>
            <a:lstStyle/>
            <a:p>
              <a:pPr marL="0" lvl="1" indent="0" algn="ctr">
                <a:lnSpc>
                  <a:spcPts val="5495"/>
                </a:lnSpc>
                <a:spcBef>
                  <a:spcPct val="0"/>
                </a:spcBef>
              </a:pPr>
              <a:r>
                <a:rPr lang="en-US" sz="3500" dirty="0">
                  <a:solidFill>
                    <a:srgbClr val="000000"/>
                  </a:solidFill>
                  <a:latin typeface="Londrina Solid"/>
                  <a:ea typeface="Londrina Solid"/>
                  <a:cs typeface="Londrina Solid"/>
                  <a:sym typeface="Londrina Solid"/>
                </a:rPr>
                <a:t>01: Entities</a:t>
              </a:r>
            </a:p>
          </p:txBody>
        </p:sp>
      </p:grpSp>
      <p:sp>
        <p:nvSpPr>
          <p:cNvPr id="13" name="TextBox 13"/>
          <p:cNvSpPr txBox="1"/>
          <p:nvPr/>
        </p:nvSpPr>
        <p:spPr>
          <a:xfrm>
            <a:off x="2762762" y="7110900"/>
            <a:ext cx="4885479" cy="742950"/>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User, Translation, Video, Text, Features, Feedback.</a:t>
            </a:r>
          </a:p>
        </p:txBody>
      </p:sp>
      <p:grpSp>
        <p:nvGrpSpPr>
          <p:cNvPr id="14" name="Group 14"/>
          <p:cNvGrpSpPr/>
          <p:nvPr/>
        </p:nvGrpSpPr>
        <p:grpSpPr>
          <a:xfrm>
            <a:off x="10639758" y="5414436"/>
            <a:ext cx="4972607" cy="1067814"/>
            <a:chOff x="0" y="-23372"/>
            <a:chExt cx="1309658" cy="281235"/>
          </a:xfrm>
        </p:grpSpPr>
        <p:sp>
          <p:nvSpPr>
            <p:cNvPr id="15" name="Freeform 15"/>
            <p:cNvSpPr/>
            <p:nvPr/>
          </p:nvSpPr>
          <p:spPr>
            <a:xfrm>
              <a:off x="0" y="0"/>
              <a:ext cx="1309658" cy="257863"/>
            </a:xfrm>
            <a:custGeom>
              <a:avLst/>
              <a:gdLst/>
              <a:ahLst/>
              <a:cxnLst/>
              <a:rect l="l" t="t" r="r" b="b"/>
              <a:pathLst>
                <a:path w="1309658" h="257863">
                  <a:moveTo>
                    <a:pt x="29581" y="0"/>
                  </a:moveTo>
                  <a:lnTo>
                    <a:pt x="1280076" y="0"/>
                  </a:lnTo>
                  <a:cubicBezTo>
                    <a:pt x="1287922" y="0"/>
                    <a:pt x="1295446" y="3117"/>
                    <a:pt x="1300994" y="8664"/>
                  </a:cubicBezTo>
                  <a:cubicBezTo>
                    <a:pt x="1306541" y="14212"/>
                    <a:pt x="1309658" y="21736"/>
                    <a:pt x="1309658" y="29581"/>
                  </a:cubicBezTo>
                  <a:lnTo>
                    <a:pt x="1309658" y="228282"/>
                  </a:lnTo>
                  <a:cubicBezTo>
                    <a:pt x="1309658" y="236127"/>
                    <a:pt x="1306541" y="243651"/>
                    <a:pt x="1300994" y="249199"/>
                  </a:cubicBezTo>
                  <a:cubicBezTo>
                    <a:pt x="1295446" y="254746"/>
                    <a:pt x="1287922" y="257863"/>
                    <a:pt x="1280076" y="257863"/>
                  </a:cubicBezTo>
                  <a:lnTo>
                    <a:pt x="29581" y="257863"/>
                  </a:lnTo>
                  <a:cubicBezTo>
                    <a:pt x="21736" y="257863"/>
                    <a:pt x="14212" y="254746"/>
                    <a:pt x="8664" y="249199"/>
                  </a:cubicBezTo>
                  <a:cubicBezTo>
                    <a:pt x="3117" y="243651"/>
                    <a:pt x="0" y="236127"/>
                    <a:pt x="0" y="228282"/>
                  </a:cubicBezTo>
                  <a:lnTo>
                    <a:pt x="0" y="29581"/>
                  </a:lnTo>
                  <a:cubicBezTo>
                    <a:pt x="0" y="21736"/>
                    <a:pt x="3117" y="14212"/>
                    <a:pt x="8664" y="8664"/>
                  </a:cubicBezTo>
                  <a:cubicBezTo>
                    <a:pt x="14212" y="3117"/>
                    <a:pt x="21736" y="0"/>
                    <a:pt x="29581" y="0"/>
                  </a:cubicBezTo>
                  <a:close/>
                </a:path>
              </a:pathLst>
            </a:custGeom>
            <a:solidFill>
              <a:srgbClr val="FFD9CF"/>
            </a:solidFill>
          </p:spPr>
          <p:txBody>
            <a:bodyPr/>
            <a:lstStyle/>
            <a:p>
              <a:endParaRPr lang="en-US"/>
            </a:p>
          </p:txBody>
        </p:sp>
        <p:sp>
          <p:nvSpPr>
            <p:cNvPr id="16" name="TextBox 16"/>
            <p:cNvSpPr txBox="1"/>
            <p:nvPr/>
          </p:nvSpPr>
          <p:spPr>
            <a:xfrm>
              <a:off x="0" y="-23372"/>
              <a:ext cx="1309658" cy="281235"/>
            </a:xfrm>
            <a:prstGeom prst="rect">
              <a:avLst/>
            </a:prstGeom>
          </p:spPr>
          <p:txBody>
            <a:bodyPr lIns="50800" tIns="50800" rIns="50800" bIns="50800" rtlCol="0" anchor="ctr"/>
            <a:lstStyle/>
            <a:p>
              <a:pPr marL="0" lvl="1" indent="0" algn="ctr">
                <a:lnSpc>
                  <a:spcPts val="5181"/>
                </a:lnSpc>
                <a:spcBef>
                  <a:spcPct val="0"/>
                </a:spcBef>
              </a:pPr>
              <a:r>
                <a:rPr lang="en-US" sz="3300" dirty="0">
                  <a:solidFill>
                    <a:srgbClr val="000000"/>
                  </a:solidFill>
                  <a:latin typeface="Londrina Solid"/>
                  <a:ea typeface="Londrina Solid"/>
                  <a:cs typeface="Londrina Solid"/>
                  <a:sym typeface="Londrina Solid"/>
                </a:rPr>
                <a:t>02: Relationships</a:t>
              </a:r>
            </a:p>
          </p:txBody>
        </p:sp>
      </p:grpSp>
      <p:sp>
        <p:nvSpPr>
          <p:cNvPr id="17" name="TextBox 17"/>
          <p:cNvSpPr txBox="1"/>
          <p:nvPr/>
        </p:nvSpPr>
        <p:spPr>
          <a:xfrm>
            <a:off x="10639758" y="7110900"/>
            <a:ext cx="4972607" cy="1114425"/>
          </a:xfrm>
          <a:prstGeom prst="rect">
            <a:avLst/>
          </a:prstGeom>
        </p:spPr>
        <p:txBody>
          <a:bodyPr lIns="0" tIns="0" rIns="0" bIns="0" rtlCol="0" anchor="t">
            <a:spAutoFit/>
          </a:bodyPr>
          <a:lstStyle/>
          <a:p>
            <a:pPr algn="l">
              <a:lnSpc>
                <a:spcPts val="2999"/>
              </a:lnSpc>
              <a:spcBef>
                <a:spcPct val="0"/>
              </a:spcBef>
            </a:pPr>
            <a:r>
              <a:rPr lang="en-US" sz="2499">
                <a:solidFill>
                  <a:srgbClr val="000000"/>
                </a:solidFill>
                <a:latin typeface="Open Sans"/>
                <a:ea typeface="Open Sans"/>
                <a:cs typeface="Open Sans"/>
                <a:sym typeface="Open Sans"/>
              </a:rPr>
              <a:t>E.g., User generates Translation; Translation includes Video and Text.</a:t>
            </a:r>
          </a:p>
        </p:txBody>
      </p:sp>
      <p:sp>
        <p:nvSpPr>
          <p:cNvPr id="18" name="TextBox 18"/>
          <p:cNvSpPr txBox="1"/>
          <p:nvPr/>
        </p:nvSpPr>
        <p:spPr>
          <a:xfrm>
            <a:off x="4854013" y="4453464"/>
            <a:ext cx="9226380" cy="419100"/>
          </a:xfrm>
          <a:prstGeom prst="rect">
            <a:avLst/>
          </a:prstGeom>
        </p:spPr>
        <p:txBody>
          <a:bodyPr lIns="0" tIns="0" rIns="0" bIns="0" rtlCol="0" anchor="t">
            <a:spAutoFit/>
          </a:bodyPr>
          <a:lstStyle/>
          <a:p>
            <a:pPr algn="l">
              <a:lnSpc>
                <a:spcPts val="3359"/>
              </a:lnSpc>
              <a:spcBef>
                <a:spcPct val="0"/>
              </a:spcBef>
            </a:pPr>
            <a:r>
              <a:rPr lang="en-US" sz="2799" b="1">
                <a:solidFill>
                  <a:srgbClr val="000000"/>
                </a:solidFill>
                <a:latin typeface="Open Sans Bold"/>
                <a:ea typeface="Open Sans Bold"/>
                <a:cs typeface="Open Sans Bold"/>
                <a:sym typeface="Open Sans Bold"/>
              </a:rPr>
              <a:t>Defines The Database Structure For The App.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413"/>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721357" y="727028"/>
            <a:ext cx="14926817" cy="8881456"/>
          </a:xfrm>
          <a:custGeom>
            <a:avLst/>
            <a:gdLst/>
            <a:ahLst/>
            <a:cxnLst/>
            <a:rect l="l" t="t" r="r" b="b"/>
            <a:pathLst>
              <a:path w="14926817" h="8881456">
                <a:moveTo>
                  <a:pt x="0" y="0"/>
                </a:moveTo>
                <a:lnTo>
                  <a:pt x="14926817" y="0"/>
                </a:lnTo>
                <a:lnTo>
                  <a:pt x="14926817" y="8881456"/>
                </a:lnTo>
                <a:lnTo>
                  <a:pt x="0" y="888145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grpSp>
        <p:nvGrpSpPr>
          <p:cNvPr id="2" name="Group 2"/>
          <p:cNvGrpSpPr/>
          <p:nvPr/>
        </p:nvGrpSpPr>
        <p:grpSpPr>
          <a:xfrm>
            <a:off x="705497" y="2222492"/>
            <a:ext cx="16877005" cy="6780616"/>
            <a:chOff x="0" y="0"/>
            <a:chExt cx="4444973" cy="1785841"/>
          </a:xfrm>
        </p:grpSpPr>
        <p:sp>
          <p:nvSpPr>
            <p:cNvPr id="3" name="Freeform 3"/>
            <p:cNvSpPr/>
            <p:nvPr/>
          </p:nvSpPr>
          <p:spPr>
            <a:xfrm>
              <a:off x="0" y="0"/>
              <a:ext cx="4444972" cy="1785841"/>
            </a:xfrm>
            <a:custGeom>
              <a:avLst/>
              <a:gdLst/>
              <a:ahLst/>
              <a:cxnLst/>
              <a:rect l="l" t="t" r="r" b="b"/>
              <a:pathLst>
                <a:path w="4444972" h="1785841">
                  <a:moveTo>
                    <a:pt x="36239" y="0"/>
                  </a:moveTo>
                  <a:lnTo>
                    <a:pt x="4408733" y="0"/>
                  </a:lnTo>
                  <a:cubicBezTo>
                    <a:pt x="4428748" y="0"/>
                    <a:pt x="4444972" y="16225"/>
                    <a:pt x="4444972" y="36239"/>
                  </a:cubicBezTo>
                  <a:lnTo>
                    <a:pt x="4444972" y="1749602"/>
                  </a:lnTo>
                  <a:cubicBezTo>
                    <a:pt x="4444972" y="1759213"/>
                    <a:pt x="4441154" y="1768431"/>
                    <a:pt x="4434358" y="1775227"/>
                  </a:cubicBezTo>
                  <a:cubicBezTo>
                    <a:pt x="4427562" y="1782023"/>
                    <a:pt x="4418344" y="1785841"/>
                    <a:pt x="4408733" y="1785841"/>
                  </a:cubicBezTo>
                  <a:lnTo>
                    <a:pt x="36239" y="1785841"/>
                  </a:lnTo>
                  <a:cubicBezTo>
                    <a:pt x="16225" y="1785841"/>
                    <a:pt x="0" y="1769616"/>
                    <a:pt x="0" y="1749602"/>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4" name="TextBox 4"/>
            <p:cNvSpPr txBox="1"/>
            <p:nvPr/>
          </p:nvSpPr>
          <p:spPr>
            <a:xfrm>
              <a:off x="0" y="-47625"/>
              <a:ext cx="4444973" cy="183346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05497" y="407139"/>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dirty="0">
                <a:solidFill>
                  <a:srgbClr val="4C5270"/>
                </a:solidFill>
                <a:latin typeface="Londrina Solid"/>
                <a:ea typeface="Londrina Solid"/>
                <a:cs typeface="Londrina Solid"/>
                <a:sym typeface="Londrina Solid"/>
              </a:rPr>
              <a:t>PREVIOUS WORK</a:t>
            </a:r>
          </a:p>
        </p:txBody>
      </p:sp>
      <p:grpSp>
        <p:nvGrpSpPr>
          <p:cNvPr id="6" name="Group 6"/>
          <p:cNvGrpSpPr/>
          <p:nvPr/>
        </p:nvGrpSpPr>
        <p:grpSpPr>
          <a:xfrm>
            <a:off x="1704793" y="2476500"/>
            <a:ext cx="7112028" cy="1363420"/>
            <a:chOff x="0" y="-52036"/>
            <a:chExt cx="1873127" cy="359090"/>
          </a:xfrm>
        </p:grpSpPr>
        <p:sp>
          <p:nvSpPr>
            <p:cNvPr id="7" name="Freeform 7"/>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8" name="TextBox 8"/>
            <p:cNvSpPr txBox="1"/>
            <p:nvPr/>
          </p:nvSpPr>
          <p:spPr>
            <a:xfrm>
              <a:off x="0" y="-52036"/>
              <a:ext cx="1873127" cy="359090"/>
            </a:xfrm>
            <a:prstGeom prst="rect">
              <a:avLst/>
            </a:prstGeom>
          </p:spPr>
          <p:txBody>
            <a:bodyPr lIns="50800" tIns="50800" rIns="50800" bIns="50800" rtlCol="0" anchor="ctr"/>
            <a:lstStyle/>
            <a:p>
              <a:pPr marL="0" lvl="1" indent="0" algn="ctr">
                <a:lnSpc>
                  <a:spcPts val="9823"/>
                </a:lnSpc>
                <a:spcBef>
                  <a:spcPct val="0"/>
                </a:spcBef>
              </a:pPr>
              <a:r>
                <a:rPr lang="en-US" sz="6257" dirty="0" err="1">
                  <a:solidFill>
                    <a:srgbClr val="000000"/>
                  </a:solidFill>
                  <a:latin typeface="Londrina Solid"/>
                  <a:ea typeface="Londrina Solid"/>
                  <a:cs typeface="Londrina Solid"/>
                  <a:sym typeface="Londrina Solid"/>
                </a:rPr>
                <a:t>BelYadien</a:t>
              </a:r>
              <a:endParaRPr lang="en-US" sz="6257" dirty="0">
                <a:solidFill>
                  <a:srgbClr val="000000"/>
                </a:solidFill>
                <a:latin typeface="Londrina Solid"/>
                <a:ea typeface="Londrina Solid"/>
                <a:cs typeface="Londrina Solid"/>
                <a:sym typeface="Londrina Solid"/>
              </a:endParaRPr>
            </a:p>
          </p:txBody>
        </p:sp>
      </p:grpSp>
      <p:sp>
        <p:nvSpPr>
          <p:cNvPr id="9" name="TextBox 9"/>
          <p:cNvSpPr txBox="1"/>
          <p:nvPr/>
        </p:nvSpPr>
        <p:spPr>
          <a:xfrm>
            <a:off x="2051813" y="4152900"/>
            <a:ext cx="6417987" cy="4572000"/>
          </a:xfrm>
          <a:prstGeom prst="rect">
            <a:avLst/>
          </a:prstGeom>
        </p:spPr>
        <p:txBody>
          <a:bodyPr lIns="0" tIns="0" rIns="0" bIns="0" rtlCol="0" anchor="t">
            <a:spAutoFit/>
          </a:bodyPr>
          <a:lstStyle/>
          <a:p>
            <a:pPr marL="647700" lvl="1" indent="-323850" algn="l">
              <a:lnSpc>
                <a:spcPts val="3600"/>
              </a:lnSpc>
              <a:spcBef>
                <a:spcPct val="0"/>
              </a:spcBef>
              <a:buFont typeface="Arial"/>
              <a:buChar char="•"/>
            </a:pPr>
            <a:r>
              <a:rPr lang="en-US" sz="3000" dirty="0">
                <a:solidFill>
                  <a:srgbClr val="000000"/>
                </a:solidFill>
                <a:latin typeface="Open Sans"/>
                <a:ea typeface="Open Sans"/>
                <a:cs typeface="Open Sans"/>
                <a:sym typeface="Open Sans"/>
              </a:rPr>
              <a:t>A Previous project, “</a:t>
            </a:r>
            <a:r>
              <a:rPr lang="en-US" sz="3000" dirty="0" err="1">
                <a:solidFill>
                  <a:srgbClr val="000000"/>
                </a:solidFill>
                <a:latin typeface="Open Sans"/>
                <a:ea typeface="Open Sans"/>
                <a:cs typeface="Open Sans"/>
                <a:sym typeface="Open Sans"/>
              </a:rPr>
              <a:t>BelYadien</a:t>
            </a:r>
            <a:r>
              <a:rPr lang="en-US" sz="3000" dirty="0">
                <a:solidFill>
                  <a:srgbClr val="000000"/>
                </a:solidFill>
                <a:latin typeface="Open Sans"/>
                <a:ea typeface="Open Sans"/>
                <a:cs typeface="Open Sans"/>
                <a:sym typeface="Open Sans"/>
              </a:rPr>
              <a:t>,” served as a base and structure for our project “Deaf Assist”, where Arabic sign language translation was performed based on the letter-by-letter translation of words. Each letter was presented through a GIF, collectively forming a word using individual letters</a:t>
            </a:r>
          </a:p>
        </p:txBody>
      </p:sp>
      <p:grpSp>
        <p:nvGrpSpPr>
          <p:cNvPr id="10" name="Group 10"/>
          <p:cNvGrpSpPr/>
          <p:nvPr/>
        </p:nvGrpSpPr>
        <p:grpSpPr>
          <a:xfrm>
            <a:off x="9471179" y="2628900"/>
            <a:ext cx="7112028" cy="1254279"/>
            <a:chOff x="0" y="-23291"/>
            <a:chExt cx="1873127" cy="330345"/>
          </a:xfrm>
        </p:grpSpPr>
        <p:sp>
          <p:nvSpPr>
            <p:cNvPr id="11" name="Freeform 11"/>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12" name="TextBox 12"/>
            <p:cNvSpPr txBox="1"/>
            <p:nvPr/>
          </p:nvSpPr>
          <p:spPr>
            <a:xfrm>
              <a:off x="0" y="-23291"/>
              <a:ext cx="1873127" cy="330345"/>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Deaf Assist</a:t>
              </a:r>
            </a:p>
          </p:txBody>
        </p:sp>
      </p:grpSp>
      <p:sp>
        <p:nvSpPr>
          <p:cNvPr id="13" name="TextBox 13"/>
          <p:cNvSpPr txBox="1"/>
          <p:nvPr/>
        </p:nvSpPr>
        <p:spPr>
          <a:xfrm>
            <a:off x="9626572" y="4080754"/>
            <a:ext cx="6683329" cy="4819650"/>
          </a:xfrm>
          <a:prstGeom prst="rect">
            <a:avLst/>
          </a:prstGeom>
        </p:spPr>
        <p:txBody>
          <a:bodyPr lIns="0" tIns="0" rIns="0" bIns="0" rtlCol="0" anchor="t">
            <a:spAutoFit/>
          </a:bodyPr>
          <a:lstStyle/>
          <a:p>
            <a:pPr marL="626111" lvl="1" indent="-313055" algn="l">
              <a:lnSpc>
                <a:spcPts val="3480"/>
              </a:lnSpc>
              <a:spcBef>
                <a:spcPct val="0"/>
              </a:spcBef>
              <a:buFont typeface="Arial"/>
              <a:buChar char="•"/>
            </a:pPr>
            <a:r>
              <a:rPr lang="en-US" sz="2900" dirty="0">
                <a:solidFill>
                  <a:srgbClr val="000000"/>
                </a:solidFill>
                <a:latin typeface="Open Sans"/>
                <a:ea typeface="Open Sans"/>
                <a:cs typeface="Open Sans"/>
                <a:sym typeface="Open Sans"/>
              </a:rPr>
              <a:t>Our </a:t>
            </a:r>
            <a:r>
              <a:rPr lang="en-US" sz="2900" u="none" dirty="0">
                <a:solidFill>
                  <a:srgbClr val="000000"/>
                </a:solidFill>
                <a:latin typeface="Open Sans"/>
                <a:ea typeface="Open Sans"/>
                <a:cs typeface="Open Sans"/>
                <a:sym typeface="Open Sans"/>
              </a:rPr>
              <a:t>project, “Deaf Assist,” builds on the structure of “</a:t>
            </a:r>
            <a:r>
              <a:rPr lang="en-US" sz="2900" u="none" dirty="0" err="1">
                <a:solidFill>
                  <a:srgbClr val="000000"/>
                </a:solidFill>
                <a:latin typeface="Open Sans"/>
                <a:ea typeface="Open Sans"/>
                <a:cs typeface="Open Sans"/>
                <a:sym typeface="Open Sans"/>
              </a:rPr>
              <a:t>BelYadien</a:t>
            </a:r>
            <a:r>
              <a:rPr lang="en-US" sz="2900" u="none" dirty="0">
                <a:solidFill>
                  <a:srgbClr val="000000"/>
                </a:solidFill>
                <a:latin typeface="Open Sans"/>
                <a:ea typeface="Open Sans"/>
                <a:cs typeface="Open Sans"/>
                <a:sym typeface="Open Sans"/>
              </a:rPr>
              <a:t>” but shifts to a word-by-word translation approach. Rather than spelling out words letter by letter, it recognizes full signs that represent complete words in Arabic sign language. This method improves translation speed and makes communication more natural and efficient.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grpSp>
        <p:nvGrpSpPr>
          <p:cNvPr id="2" name="Group 2"/>
          <p:cNvGrpSpPr/>
          <p:nvPr/>
        </p:nvGrpSpPr>
        <p:grpSpPr>
          <a:xfrm>
            <a:off x="705497" y="3028970"/>
            <a:ext cx="16877005" cy="6780616"/>
            <a:chOff x="0" y="0"/>
            <a:chExt cx="4444973" cy="1785841"/>
          </a:xfrm>
        </p:grpSpPr>
        <p:sp>
          <p:nvSpPr>
            <p:cNvPr id="3" name="Freeform 3"/>
            <p:cNvSpPr/>
            <p:nvPr/>
          </p:nvSpPr>
          <p:spPr>
            <a:xfrm>
              <a:off x="0" y="0"/>
              <a:ext cx="4444972" cy="1785841"/>
            </a:xfrm>
            <a:custGeom>
              <a:avLst/>
              <a:gdLst/>
              <a:ahLst/>
              <a:cxnLst/>
              <a:rect l="l" t="t" r="r" b="b"/>
              <a:pathLst>
                <a:path w="4444972" h="1785841">
                  <a:moveTo>
                    <a:pt x="36239" y="0"/>
                  </a:moveTo>
                  <a:lnTo>
                    <a:pt x="4408733" y="0"/>
                  </a:lnTo>
                  <a:cubicBezTo>
                    <a:pt x="4428748" y="0"/>
                    <a:pt x="4444972" y="16225"/>
                    <a:pt x="4444972" y="36239"/>
                  </a:cubicBezTo>
                  <a:lnTo>
                    <a:pt x="4444972" y="1749602"/>
                  </a:lnTo>
                  <a:cubicBezTo>
                    <a:pt x="4444972" y="1759213"/>
                    <a:pt x="4441154" y="1768431"/>
                    <a:pt x="4434358" y="1775227"/>
                  </a:cubicBezTo>
                  <a:cubicBezTo>
                    <a:pt x="4427562" y="1782023"/>
                    <a:pt x="4418344" y="1785841"/>
                    <a:pt x="4408733" y="1785841"/>
                  </a:cubicBezTo>
                  <a:lnTo>
                    <a:pt x="36239" y="1785841"/>
                  </a:lnTo>
                  <a:cubicBezTo>
                    <a:pt x="16225" y="1785841"/>
                    <a:pt x="0" y="1769616"/>
                    <a:pt x="0" y="1749602"/>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4" name="TextBox 4"/>
            <p:cNvSpPr txBox="1"/>
            <p:nvPr/>
          </p:nvSpPr>
          <p:spPr>
            <a:xfrm>
              <a:off x="0" y="-47625"/>
              <a:ext cx="4444973" cy="183346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05497" y="1213618"/>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a:solidFill>
                  <a:srgbClr val="4C5270"/>
                </a:solidFill>
                <a:latin typeface="Londrina Solid"/>
                <a:ea typeface="Londrina Solid"/>
                <a:cs typeface="Londrina Solid"/>
                <a:sym typeface="Londrina Solid"/>
              </a:rPr>
              <a:t>OBJECTIVES</a:t>
            </a:r>
          </a:p>
        </p:txBody>
      </p:sp>
      <p:grpSp>
        <p:nvGrpSpPr>
          <p:cNvPr id="6" name="Group 6"/>
          <p:cNvGrpSpPr/>
          <p:nvPr/>
        </p:nvGrpSpPr>
        <p:grpSpPr>
          <a:xfrm>
            <a:off x="1704793" y="3206997"/>
            <a:ext cx="7112028" cy="1496930"/>
            <a:chOff x="0" y="-87199"/>
            <a:chExt cx="1873127" cy="394253"/>
          </a:xfrm>
        </p:grpSpPr>
        <p:sp>
          <p:nvSpPr>
            <p:cNvPr id="7" name="Freeform 7"/>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8" name="TextBox 8"/>
            <p:cNvSpPr txBox="1"/>
            <p:nvPr/>
          </p:nvSpPr>
          <p:spPr>
            <a:xfrm>
              <a:off x="0" y="-87199"/>
              <a:ext cx="1873127" cy="394252"/>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Mobile Application</a:t>
              </a:r>
            </a:p>
          </p:txBody>
        </p:sp>
      </p:grpSp>
      <p:sp>
        <p:nvSpPr>
          <p:cNvPr id="9" name="TextBox 9"/>
          <p:cNvSpPr txBox="1"/>
          <p:nvPr/>
        </p:nvSpPr>
        <p:spPr>
          <a:xfrm>
            <a:off x="1704793" y="5143500"/>
            <a:ext cx="6765007" cy="2475929"/>
          </a:xfrm>
          <a:prstGeom prst="rect">
            <a:avLst/>
          </a:prstGeom>
        </p:spPr>
        <p:txBody>
          <a:bodyPr wrap="square" lIns="0" tIns="0" rIns="0" bIns="0" rtlCol="0" anchor="t">
            <a:spAutoFit/>
          </a:bodyPr>
          <a:lstStyle/>
          <a:p>
            <a:pPr marL="863599" lvl="1" indent="-431800" algn="l">
              <a:lnSpc>
                <a:spcPts val="4799"/>
              </a:lnSpc>
              <a:spcBef>
                <a:spcPct val="0"/>
              </a:spcBef>
              <a:buFont typeface="Arial"/>
              <a:buChar char="•"/>
            </a:pPr>
            <a:r>
              <a:rPr lang="en-US" sz="3999" dirty="0">
                <a:solidFill>
                  <a:srgbClr val="000000"/>
                </a:solidFill>
                <a:latin typeface="Open Sans"/>
                <a:ea typeface="Open Sans"/>
                <a:cs typeface="Open Sans"/>
                <a:sym typeface="Open Sans"/>
              </a:rPr>
              <a:t>Develop a mobile app that translates EASL into Arabic text and speech in real-time.</a:t>
            </a:r>
          </a:p>
        </p:txBody>
      </p:sp>
      <p:grpSp>
        <p:nvGrpSpPr>
          <p:cNvPr id="10" name="Group 10"/>
          <p:cNvGrpSpPr/>
          <p:nvPr/>
        </p:nvGrpSpPr>
        <p:grpSpPr>
          <a:xfrm>
            <a:off x="9471179" y="3206997"/>
            <a:ext cx="7112028" cy="1496930"/>
            <a:chOff x="0" y="-87199"/>
            <a:chExt cx="1873127" cy="394253"/>
          </a:xfrm>
        </p:grpSpPr>
        <p:sp>
          <p:nvSpPr>
            <p:cNvPr id="11" name="Freeform 11"/>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12" name="TextBox 12"/>
            <p:cNvSpPr txBox="1"/>
            <p:nvPr/>
          </p:nvSpPr>
          <p:spPr>
            <a:xfrm>
              <a:off x="0" y="-87199"/>
              <a:ext cx="1873127" cy="394253"/>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The Deaf Community</a:t>
              </a:r>
            </a:p>
          </p:txBody>
        </p:sp>
      </p:grpSp>
      <p:sp>
        <p:nvSpPr>
          <p:cNvPr id="13" name="TextBox 13"/>
          <p:cNvSpPr txBox="1"/>
          <p:nvPr/>
        </p:nvSpPr>
        <p:spPr>
          <a:xfrm>
            <a:off x="9256831" y="5143501"/>
            <a:ext cx="7112028" cy="1615827"/>
          </a:xfrm>
          <a:prstGeom prst="rect">
            <a:avLst/>
          </a:prstGeom>
        </p:spPr>
        <p:txBody>
          <a:bodyPr wrap="square" lIns="0" tIns="0" rIns="0" bIns="0" rtlCol="0" anchor="t">
            <a:spAutoFit/>
          </a:bodyPr>
          <a:lstStyle/>
          <a:p>
            <a:pPr marL="763990" lvl="1" indent="-381995" algn="l">
              <a:lnSpc>
                <a:spcPts val="4246"/>
              </a:lnSpc>
              <a:spcBef>
                <a:spcPct val="0"/>
              </a:spcBef>
              <a:buFont typeface="Arial"/>
              <a:buChar char="•"/>
            </a:pPr>
            <a:r>
              <a:rPr lang="en-US" sz="3538" dirty="0">
                <a:solidFill>
                  <a:srgbClr val="000000"/>
                </a:solidFill>
                <a:latin typeface="Open Sans"/>
                <a:ea typeface="Open Sans"/>
                <a:cs typeface="Open Sans"/>
                <a:sym typeface="Open Sans"/>
              </a:rPr>
              <a:t>P</a:t>
            </a:r>
            <a:r>
              <a:rPr lang="en-US" sz="3538" u="none" dirty="0">
                <a:solidFill>
                  <a:srgbClr val="000000"/>
                </a:solidFill>
                <a:latin typeface="Open Sans"/>
                <a:ea typeface="Open Sans"/>
                <a:cs typeface="Open Sans"/>
                <a:sym typeface="Open Sans"/>
              </a:rPr>
              <a:t>romote inclusivity and independence for the deaf community.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grpSp>
        <p:nvGrpSpPr>
          <p:cNvPr id="2" name="Group 2"/>
          <p:cNvGrpSpPr/>
          <p:nvPr/>
        </p:nvGrpSpPr>
        <p:grpSpPr>
          <a:xfrm>
            <a:off x="705497" y="2325284"/>
            <a:ext cx="16877005" cy="6780616"/>
            <a:chOff x="0" y="0"/>
            <a:chExt cx="4444973" cy="1785841"/>
          </a:xfrm>
        </p:grpSpPr>
        <p:sp>
          <p:nvSpPr>
            <p:cNvPr id="3" name="Freeform 3"/>
            <p:cNvSpPr/>
            <p:nvPr/>
          </p:nvSpPr>
          <p:spPr>
            <a:xfrm>
              <a:off x="0" y="0"/>
              <a:ext cx="4444972" cy="1785841"/>
            </a:xfrm>
            <a:custGeom>
              <a:avLst/>
              <a:gdLst/>
              <a:ahLst/>
              <a:cxnLst/>
              <a:rect l="l" t="t" r="r" b="b"/>
              <a:pathLst>
                <a:path w="4444972" h="1785841">
                  <a:moveTo>
                    <a:pt x="36239" y="0"/>
                  </a:moveTo>
                  <a:lnTo>
                    <a:pt x="4408733" y="0"/>
                  </a:lnTo>
                  <a:cubicBezTo>
                    <a:pt x="4428748" y="0"/>
                    <a:pt x="4444972" y="16225"/>
                    <a:pt x="4444972" y="36239"/>
                  </a:cubicBezTo>
                  <a:lnTo>
                    <a:pt x="4444972" y="1749602"/>
                  </a:lnTo>
                  <a:cubicBezTo>
                    <a:pt x="4444972" y="1759213"/>
                    <a:pt x="4441154" y="1768431"/>
                    <a:pt x="4434358" y="1775227"/>
                  </a:cubicBezTo>
                  <a:cubicBezTo>
                    <a:pt x="4427562" y="1782023"/>
                    <a:pt x="4418344" y="1785841"/>
                    <a:pt x="4408733" y="1785841"/>
                  </a:cubicBezTo>
                  <a:lnTo>
                    <a:pt x="36239" y="1785841"/>
                  </a:lnTo>
                  <a:cubicBezTo>
                    <a:pt x="16225" y="1785841"/>
                    <a:pt x="0" y="1769616"/>
                    <a:pt x="0" y="1749602"/>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4" name="TextBox 4"/>
            <p:cNvSpPr txBox="1"/>
            <p:nvPr/>
          </p:nvSpPr>
          <p:spPr>
            <a:xfrm>
              <a:off x="0" y="-47625"/>
              <a:ext cx="4444973" cy="183346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05493" y="517589"/>
            <a:ext cx="16877005" cy="1815353"/>
          </a:xfrm>
          <a:prstGeom prst="rect">
            <a:avLst/>
          </a:prstGeom>
        </p:spPr>
        <p:txBody>
          <a:bodyPr lIns="0" tIns="0" rIns="0" bIns="0" rtlCol="0" anchor="t">
            <a:spAutoFit/>
          </a:bodyPr>
          <a:lstStyle/>
          <a:p>
            <a:pPr marL="0" lvl="0" indent="0" algn="ctr">
              <a:lnSpc>
                <a:spcPts val="13965"/>
              </a:lnSpc>
              <a:spcBef>
                <a:spcPct val="0"/>
              </a:spcBef>
            </a:pPr>
            <a:r>
              <a:rPr lang="en-US" sz="12695" dirty="0">
                <a:solidFill>
                  <a:srgbClr val="4C5270"/>
                </a:solidFill>
                <a:latin typeface="Londrina Solid"/>
                <a:ea typeface="Londrina Solid"/>
                <a:cs typeface="Londrina Solid"/>
                <a:sym typeface="Londrina Solid"/>
              </a:rPr>
              <a:t>BACKGROUND &amp; MOTIVATION</a:t>
            </a:r>
          </a:p>
        </p:txBody>
      </p:sp>
      <p:grpSp>
        <p:nvGrpSpPr>
          <p:cNvPr id="6" name="Group 6"/>
          <p:cNvGrpSpPr/>
          <p:nvPr/>
        </p:nvGrpSpPr>
        <p:grpSpPr>
          <a:xfrm>
            <a:off x="1704793" y="2503311"/>
            <a:ext cx="7112028" cy="1496930"/>
            <a:chOff x="0" y="-87199"/>
            <a:chExt cx="1873127" cy="394253"/>
          </a:xfrm>
        </p:grpSpPr>
        <p:sp>
          <p:nvSpPr>
            <p:cNvPr id="7" name="Freeform 7"/>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8" name="TextBox 8"/>
            <p:cNvSpPr txBox="1"/>
            <p:nvPr/>
          </p:nvSpPr>
          <p:spPr>
            <a:xfrm>
              <a:off x="0" y="-87199"/>
              <a:ext cx="1873127" cy="394252"/>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Why This Project?</a:t>
              </a:r>
            </a:p>
          </p:txBody>
        </p:sp>
      </p:grpSp>
      <p:sp>
        <p:nvSpPr>
          <p:cNvPr id="9" name="TextBox 9"/>
          <p:cNvSpPr txBox="1"/>
          <p:nvPr/>
        </p:nvSpPr>
        <p:spPr>
          <a:xfrm>
            <a:off x="1704793" y="4515443"/>
            <a:ext cx="6448607" cy="2440733"/>
          </a:xfrm>
          <a:prstGeom prst="rect">
            <a:avLst/>
          </a:prstGeom>
        </p:spPr>
        <p:txBody>
          <a:bodyPr wrap="square" lIns="0" tIns="0" rIns="0" bIns="0" rtlCol="0" anchor="t">
            <a:spAutoFit/>
          </a:bodyPr>
          <a:lstStyle/>
          <a:p>
            <a:pPr marL="863599" lvl="1" indent="-431800" algn="l">
              <a:lnSpc>
                <a:spcPts val="4799"/>
              </a:lnSpc>
              <a:spcBef>
                <a:spcPct val="0"/>
              </a:spcBef>
              <a:buFont typeface="Arial"/>
              <a:buChar char="•"/>
            </a:pPr>
            <a:r>
              <a:rPr lang="en-US" sz="3999" dirty="0">
                <a:solidFill>
                  <a:srgbClr val="000000"/>
                </a:solidFill>
                <a:latin typeface="Open Sans"/>
                <a:ea typeface="Open Sans"/>
                <a:cs typeface="Open Sans"/>
                <a:sym typeface="Open Sans"/>
              </a:rPr>
              <a:t>Over 70 million deaf people worldwide, with limited tools for Arabic-speaking regions.</a:t>
            </a:r>
          </a:p>
        </p:txBody>
      </p:sp>
      <p:grpSp>
        <p:nvGrpSpPr>
          <p:cNvPr id="10" name="Group 10"/>
          <p:cNvGrpSpPr/>
          <p:nvPr/>
        </p:nvGrpSpPr>
        <p:grpSpPr>
          <a:xfrm>
            <a:off x="9471179" y="2503311"/>
            <a:ext cx="7112028" cy="1496930"/>
            <a:chOff x="0" y="-87199"/>
            <a:chExt cx="1873127" cy="394253"/>
          </a:xfrm>
        </p:grpSpPr>
        <p:sp>
          <p:nvSpPr>
            <p:cNvPr id="11" name="Freeform 11"/>
            <p:cNvSpPr/>
            <p:nvPr/>
          </p:nvSpPr>
          <p:spPr>
            <a:xfrm>
              <a:off x="0" y="0"/>
              <a:ext cx="1873127" cy="307054"/>
            </a:xfrm>
            <a:custGeom>
              <a:avLst/>
              <a:gdLst/>
              <a:ahLst/>
              <a:cxnLst/>
              <a:rect l="l" t="t" r="r" b="b"/>
              <a:pathLst>
                <a:path w="1873127" h="307054">
                  <a:moveTo>
                    <a:pt x="20683" y="0"/>
                  </a:moveTo>
                  <a:lnTo>
                    <a:pt x="1852444" y="0"/>
                  </a:lnTo>
                  <a:cubicBezTo>
                    <a:pt x="1863867" y="0"/>
                    <a:pt x="1873127" y="9260"/>
                    <a:pt x="1873127" y="20683"/>
                  </a:cubicBezTo>
                  <a:lnTo>
                    <a:pt x="1873127" y="286371"/>
                  </a:lnTo>
                  <a:cubicBezTo>
                    <a:pt x="1873127" y="297794"/>
                    <a:pt x="1863867" y="307054"/>
                    <a:pt x="1852444" y="307054"/>
                  </a:cubicBezTo>
                  <a:lnTo>
                    <a:pt x="20683" y="307054"/>
                  </a:lnTo>
                  <a:cubicBezTo>
                    <a:pt x="9260" y="307054"/>
                    <a:pt x="0" y="297794"/>
                    <a:pt x="0" y="286371"/>
                  </a:cubicBezTo>
                  <a:lnTo>
                    <a:pt x="0" y="20683"/>
                  </a:lnTo>
                  <a:cubicBezTo>
                    <a:pt x="0" y="9260"/>
                    <a:pt x="9260" y="0"/>
                    <a:pt x="20683" y="0"/>
                  </a:cubicBezTo>
                  <a:close/>
                </a:path>
              </a:pathLst>
            </a:custGeom>
            <a:solidFill>
              <a:srgbClr val="FFD9CF"/>
            </a:solidFill>
          </p:spPr>
          <p:txBody>
            <a:bodyPr/>
            <a:lstStyle/>
            <a:p>
              <a:endParaRPr lang="en-US"/>
            </a:p>
          </p:txBody>
        </p:sp>
        <p:sp>
          <p:nvSpPr>
            <p:cNvPr id="12" name="TextBox 12"/>
            <p:cNvSpPr txBox="1"/>
            <p:nvPr/>
          </p:nvSpPr>
          <p:spPr>
            <a:xfrm>
              <a:off x="0" y="-87199"/>
              <a:ext cx="1873127" cy="394253"/>
            </a:xfrm>
            <a:prstGeom prst="rect">
              <a:avLst/>
            </a:prstGeom>
          </p:spPr>
          <p:txBody>
            <a:bodyPr lIns="50800" tIns="50800" rIns="50800" bIns="50800" rtlCol="0" anchor="ctr"/>
            <a:lstStyle/>
            <a:p>
              <a:pPr marL="0" lvl="1" indent="0" algn="ctr">
                <a:lnSpc>
                  <a:spcPts val="9823"/>
                </a:lnSpc>
                <a:spcBef>
                  <a:spcPct val="0"/>
                </a:spcBef>
              </a:pPr>
              <a:r>
                <a:rPr lang="en-US" sz="6257" dirty="0">
                  <a:solidFill>
                    <a:srgbClr val="000000"/>
                  </a:solidFill>
                  <a:latin typeface="Londrina Solid"/>
                  <a:ea typeface="Londrina Solid"/>
                  <a:cs typeface="Londrina Solid"/>
                  <a:sym typeface="Londrina Solid"/>
                </a:rPr>
                <a:t>Our Impact</a:t>
              </a:r>
            </a:p>
          </p:txBody>
        </p:sp>
      </p:grpSp>
      <p:sp>
        <p:nvSpPr>
          <p:cNvPr id="13" name="TextBox 13"/>
          <p:cNvSpPr txBox="1"/>
          <p:nvPr/>
        </p:nvSpPr>
        <p:spPr>
          <a:xfrm>
            <a:off x="9454119" y="4515443"/>
            <a:ext cx="6683329" cy="2149615"/>
          </a:xfrm>
          <a:prstGeom prst="rect">
            <a:avLst/>
          </a:prstGeom>
        </p:spPr>
        <p:txBody>
          <a:bodyPr lIns="0" tIns="0" rIns="0" bIns="0" rtlCol="0" anchor="t">
            <a:spAutoFit/>
          </a:bodyPr>
          <a:lstStyle/>
          <a:p>
            <a:pPr marL="763990" lvl="1" indent="-381995" algn="l">
              <a:lnSpc>
                <a:spcPts val="4246"/>
              </a:lnSpc>
              <a:spcBef>
                <a:spcPct val="0"/>
              </a:spcBef>
              <a:buFont typeface="Arial"/>
              <a:buChar char="•"/>
            </a:pPr>
            <a:r>
              <a:rPr lang="en-US" sz="3538" dirty="0">
                <a:solidFill>
                  <a:srgbClr val="000000"/>
                </a:solidFill>
                <a:latin typeface="Open Sans"/>
                <a:ea typeface="Open Sans"/>
                <a:cs typeface="Open Sans"/>
                <a:sym typeface="Open Sans"/>
              </a:rPr>
              <a:t>E</a:t>
            </a:r>
            <a:r>
              <a:rPr lang="en-US" sz="3538" u="none" dirty="0">
                <a:solidFill>
                  <a:srgbClr val="000000"/>
                </a:solidFill>
                <a:latin typeface="Open Sans"/>
                <a:ea typeface="Open Sans"/>
                <a:cs typeface="Open Sans"/>
                <a:sym typeface="Open Sans"/>
              </a:rPr>
              <a:t>mpowering the deaf community to communicate effectively in daily life, education, and 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307126"/>
            <a:ext cx="16877005" cy="9332174"/>
            <a:chOff x="0" y="0"/>
            <a:chExt cx="4444973" cy="2457856"/>
          </a:xfrm>
        </p:grpSpPr>
        <p:sp>
          <p:nvSpPr>
            <p:cNvPr id="7" name="Freeform 7"/>
            <p:cNvSpPr/>
            <p:nvPr/>
          </p:nvSpPr>
          <p:spPr>
            <a:xfrm>
              <a:off x="0" y="0"/>
              <a:ext cx="4444972" cy="2457856"/>
            </a:xfrm>
            <a:custGeom>
              <a:avLst/>
              <a:gdLst/>
              <a:ahLst/>
              <a:cxnLst/>
              <a:rect l="l" t="t" r="r" b="b"/>
              <a:pathLst>
                <a:path w="4444972" h="2457856">
                  <a:moveTo>
                    <a:pt x="36239" y="0"/>
                  </a:moveTo>
                  <a:lnTo>
                    <a:pt x="4408733" y="0"/>
                  </a:lnTo>
                  <a:cubicBezTo>
                    <a:pt x="4428748" y="0"/>
                    <a:pt x="4444972" y="16225"/>
                    <a:pt x="4444972" y="36239"/>
                  </a:cubicBezTo>
                  <a:lnTo>
                    <a:pt x="4444972" y="2421617"/>
                  </a:lnTo>
                  <a:cubicBezTo>
                    <a:pt x="4444972" y="2431228"/>
                    <a:pt x="4441154" y="2440446"/>
                    <a:pt x="4434358" y="2447242"/>
                  </a:cubicBezTo>
                  <a:cubicBezTo>
                    <a:pt x="4427562" y="2454038"/>
                    <a:pt x="4418344" y="2457856"/>
                    <a:pt x="4408733" y="2457856"/>
                  </a:cubicBezTo>
                  <a:lnTo>
                    <a:pt x="36239" y="2457856"/>
                  </a:lnTo>
                  <a:cubicBezTo>
                    <a:pt x="16225" y="2457856"/>
                    <a:pt x="0" y="2441631"/>
                    <a:pt x="0" y="2421617"/>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a:p>
          </p:txBody>
        </p:sp>
        <p:sp>
          <p:nvSpPr>
            <p:cNvPr id="8" name="TextBox 8"/>
            <p:cNvSpPr txBox="1"/>
            <p:nvPr/>
          </p:nvSpPr>
          <p:spPr>
            <a:xfrm>
              <a:off x="0" y="-47625"/>
              <a:ext cx="4444973" cy="250548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rot="-936339" flipH="1" flipV="1">
            <a:off x="10552950" y="6294642"/>
            <a:ext cx="3579286" cy="2836584"/>
          </a:xfrm>
          <a:custGeom>
            <a:avLst/>
            <a:gdLst/>
            <a:ahLst/>
            <a:cxnLst/>
            <a:rect l="l" t="t" r="r" b="b"/>
            <a:pathLst>
              <a:path w="3579286" h="2836584">
                <a:moveTo>
                  <a:pt x="3579287" y="2836584"/>
                </a:moveTo>
                <a:lnTo>
                  <a:pt x="0" y="2836584"/>
                </a:lnTo>
                <a:lnTo>
                  <a:pt x="0" y="0"/>
                </a:lnTo>
                <a:lnTo>
                  <a:pt x="3579287" y="0"/>
                </a:lnTo>
                <a:lnTo>
                  <a:pt x="3579287" y="2836584"/>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698566" y="661486"/>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dirty="0">
                <a:solidFill>
                  <a:srgbClr val="4C5270"/>
                </a:solidFill>
                <a:latin typeface="Londrina Solid Heavy"/>
                <a:ea typeface="Londrina Solid Heavy"/>
                <a:cs typeface="Londrina Solid Heavy"/>
                <a:sym typeface="Londrina Solid Heavy"/>
              </a:rPr>
              <a:t>KEY FEATURES</a:t>
            </a:r>
          </a:p>
        </p:txBody>
      </p:sp>
      <p:sp>
        <p:nvSpPr>
          <p:cNvPr id="11" name="Freeform 11"/>
          <p:cNvSpPr/>
          <p:nvPr/>
        </p:nvSpPr>
        <p:spPr>
          <a:xfrm rot="-936339" flipH="1" flipV="1">
            <a:off x="10544017" y="2885487"/>
            <a:ext cx="3477963" cy="2756286"/>
          </a:xfrm>
          <a:custGeom>
            <a:avLst/>
            <a:gdLst/>
            <a:ahLst/>
            <a:cxnLst/>
            <a:rect l="l" t="t" r="r" b="b"/>
            <a:pathLst>
              <a:path w="3477963" h="2756286">
                <a:moveTo>
                  <a:pt x="3477964" y="2756286"/>
                </a:moveTo>
                <a:lnTo>
                  <a:pt x="0" y="2756286"/>
                </a:lnTo>
                <a:lnTo>
                  <a:pt x="0" y="0"/>
                </a:lnTo>
                <a:lnTo>
                  <a:pt x="3477964" y="0"/>
                </a:lnTo>
                <a:lnTo>
                  <a:pt x="3477964" y="2756286"/>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936339">
            <a:off x="3649558" y="2871948"/>
            <a:ext cx="3365044" cy="2666797"/>
          </a:xfrm>
          <a:custGeom>
            <a:avLst/>
            <a:gdLst/>
            <a:ahLst/>
            <a:cxnLst/>
            <a:rect l="l" t="t" r="r" b="b"/>
            <a:pathLst>
              <a:path w="3365044" h="2666797">
                <a:moveTo>
                  <a:pt x="0" y="0"/>
                </a:moveTo>
                <a:lnTo>
                  <a:pt x="3365044" y="0"/>
                </a:lnTo>
                <a:lnTo>
                  <a:pt x="3365044" y="2666797"/>
                </a:lnTo>
                <a:lnTo>
                  <a:pt x="0" y="2666797"/>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10398311" y="3404125"/>
            <a:ext cx="3821445" cy="1463675"/>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Open Sans Bold"/>
                <a:ea typeface="Open Sans Bold"/>
                <a:cs typeface="Open Sans Bold"/>
                <a:sym typeface="Open Sans Bold"/>
              </a:rPr>
              <a:t>Arabic Sign Language Support</a:t>
            </a:r>
          </a:p>
        </p:txBody>
      </p:sp>
      <p:sp>
        <p:nvSpPr>
          <p:cNvPr id="14" name="Freeform 14"/>
          <p:cNvSpPr/>
          <p:nvPr/>
        </p:nvSpPr>
        <p:spPr>
          <a:xfrm rot="-936339">
            <a:off x="3440128" y="6003857"/>
            <a:ext cx="3793528" cy="3006371"/>
          </a:xfrm>
          <a:custGeom>
            <a:avLst/>
            <a:gdLst/>
            <a:ahLst/>
            <a:cxnLst/>
            <a:rect l="l" t="t" r="r" b="b"/>
            <a:pathLst>
              <a:path w="3793528" h="3006371">
                <a:moveTo>
                  <a:pt x="0" y="0"/>
                </a:moveTo>
                <a:lnTo>
                  <a:pt x="3793528" y="0"/>
                </a:lnTo>
                <a:lnTo>
                  <a:pt x="3793528" y="3006371"/>
                </a:lnTo>
                <a:lnTo>
                  <a:pt x="0" y="3006371"/>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4137216" y="3969679"/>
            <a:ext cx="2399352" cy="911259"/>
          </a:xfrm>
          <a:prstGeom prst="rect">
            <a:avLst/>
          </a:prstGeom>
        </p:spPr>
        <p:txBody>
          <a:bodyPr lIns="0" tIns="0" rIns="0" bIns="0" rtlCol="0" anchor="t">
            <a:spAutoFit/>
          </a:bodyPr>
          <a:lstStyle/>
          <a:p>
            <a:pPr marL="0" lvl="0" indent="0" algn="ctr">
              <a:lnSpc>
                <a:spcPts val="3561"/>
              </a:lnSpc>
              <a:spcBef>
                <a:spcPct val="0"/>
              </a:spcBef>
            </a:pPr>
            <a:r>
              <a:rPr lang="en-US" sz="3237" b="1">
                <a:solidFill>
                  <a:srgbClr val="4C5270"/>
                </a:solidFill>
                <a:latin typeface="Open Sans Bold"/>
                <a:ea typeface="Open Sans Bold"/>
                <a:cs typeface="Open Sans Bold"/>
                <a:sym typeface="Open Sans Bold"/>
              </a:rPr>
              <a:t>Real-Time Translation</a:t>
            </a:r>
          </a:p>
        </p:txBody>
      </p:sp>
      <p:sp>
        <p:nvSpPr>
          <p:cNvPr id="16" name="TextBox 16"/>
          <p:cNvSpPr txBox="1"/>
          <p:nvPr/>
        </p:nvSpPr>
        <p:spPr>
          <a:xfrm>
            <a:off x="10893034" y="7057463"/>
            <a:ext cx="2779931" cy="927735"/>
          </a:xfrm>
          <a:prstGeom prst="rect">
            <a:avLst/>
          </a:prstGeom>
        </p:spPr>
        <p:txBody>
          <a:bodyPr lIns="0" tIns="0" rIns="0" bIns="0" rtlCol="0" anchor="t">
            <a:spAutoFit/>
          </a:bodyPr>
          <a:lstStyle/>
          <a:p>
            <a:pPr marL="0" lvl="0" indent="0" algn="ctr">
              <a:lnSpc>
                <a:spcPts val="3630"/>
              </a:lnSpc>
              <a:spcBef>
                <a:spcPct val="0"/>
              </a:spcBef>
            </a:pPr>
            <a:r>
              <a:rPr lang="en-US" sz="3300" b="1">
                <a:solidFill>
                  <a:srgbClr val="4C5270"/>
                </a:solidFill>
                <a:latin typeface="Open Sans Bold"/>
                <a:ea typeface="Open Sans Bold"/>
                <a:cs typeface="Open Sans Bold"/>
                <a:sym typeface="Open Sans Bold"/>
              </a:rPr>
              <a:t>user-friendly interface</a:t>
            </a:r>
          </a:p>
        </p:txBody>
      </p:sp>
      <p:sp>
        <p:nvSpPr>
          <p:cNvPr id="17" name="TextBox 17"/>
          <p:cNvSpPr txBox="1"/>
          <p:nvPr/>
        </p:nvSpPr>
        <p:spPr>
          <a:xfrm>
            <a:off x="3783478" y="7243034"/>
            <a:ext cx="3162880" cy="977900"/>
          </a:xfrm>
          <a:prstGeom prst="rect">
            <a:avLst/>
          </a:prstGeom>
        </p:spPr>
        <p:txBody>
          <a:bodyPr lIns="0" tIns="0" rIns="0" bIns="0" rtlCol="0" anchor="t">
            <a:spAutoFit/>
          </a:bodyPr>
          <a:lstStyle/>
          <a:p>
            <a:pPr marL="0" lvl="0" indent="0" algn="ctr">
              <a:lnSpc>
                <a:spcPts val="3850"/>
              </a:lnSpc>
              <a:spcBef>
                <a:spcPct val="0"/>
              </a:spcBef>
            </a:pPr>
            <a:r>
              <a:rPr lang="en-US" sz="3500" b="1">
                <a:solidFill>
                  <a:srgbClr val="4C5270"/>
                </a:solidFill>
                <a:latin typeface="Open Sans Bold"/>
                <a:ea typeface="Open Sans Bold"/>
                <a:cs typeface="Open Sans Bold"/>
                <a:sym typeface="Open Sans Bold"/>
              </a:rPr>
              <a:t>Platform Compatibility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8EC"/>
        </a:solidFill>
        <a:effectLst/>
      </p:bgPr>
    </p:bg>
    <p:spTree>
      <p:nvGrpSpPr>
        <p:cNvPr id="1" name=""/>
        <p:cNvGrpSpPr/>
        <p:nvPr/>
      </p:nvGrpSpPr>
      <p:grpSpPr>
        <a:xfrm>
          <a:off x="0" y="0"/>
          <a:ext cx="0" cy="0"/>
          <a:chOff x="0" y="0"/>
          <a:chExt cx="0" cy="0"/>
        </a:xfrm>
      </p:grpSpPr>
      <p:sp>
        <p:nvSpPr>
          <p:cNvPr id="2" name="Freeform 2"/>
          <p:cNvSpPr/>
          <p:nvPr/>
        </p:nvSpPr>
        <p:spPr>
          <a:xfrm rot="4449354">
            <a:off x="-8495994" y="4468095"/>
            <a:ext cx="14098434" cy="12534789"/>
          </a:xfrm>
          <a:custGeom>
            <a:avLst/>
            <a:gdLst/>
            <a:ahLst/>
            <a:cxnLst/>
            <a:rect l="l" t="t" r="r" b="b"/>
            <a:pathLst>
              <a:path w="14098434" h="12534789">
                <a:moveTo>
                  <a:pt x="0" y="0"/>
                </a:moveTo>
                <a:lnTo>
                  <a:pt x="14098434" y="0"/>
                </a:lnTo>
                <a:lnTo>
                  <a:pt x="14098434" y="12534790"/>
                </a:lnTo>
                <a:lnTo>
                  <a:pt x="0" y="12534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636567">
            <a:off x="15135333" y="-2895611"/>
            <a:ext cx="12449520" cy="11068755"/>
          </a:xfrm>
          <a:custGeom>
            <a:avLst/>
            <a:gdLst/>
            <a:ahLst/>
            <a:cxnLst/>
            <a:rect l="l" t="t" r="r" b="b"/>
            <a:pathLst>
              <a:path w="12449520" h="11068755">
                <a:moveTo>
                  <a:pt x="0" y="0"/>
                </a:moveTo>
                <a:lnTo>
                  <a:pt x="12449520" y="0"/>
                </a:lnTo>
                <a:lnTo>
                  <a:pt x="12449520" y="11068755"/>
                </a:lnTo>
                <a:lnTo>
                  <a:pt x="0" y="11068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655599">
            <a:off x="-4764877" y="7099004"/>
            <a:ext cx="9529754" cy="8594105"/>
          </a:xfrm>
          <a:custGeom>
            <a:avLst/>
            <a:gdLst/>
            <a:ahLst/>
            <a:cxnLst/>
            <a:rect l="l" t="t" r="r" b="b"/>
            <a:pathLst>
              <a:path w="9529754" h="8594105">
                <a:moveTo>
                  <a:pt x="0" y="0"/>
                </a:moveTo>
                <a:lnTo>
                  <a:pt x="9529754" y="0"/>
                </a:lnTo>
                <a:lnTo>
                  <a:pt x="9529754" y="8594105"/>
                </a:lnTo>
                <a:lnTo>
                  <a:pt x="0" y="859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236845">
            <a:off x="15878368" y="-3064399"/>
            <a:ext cx="11726133" cy="11406330"/>
          </a:xfrm>
          <a:custGeom>
            <a:avLst/>
            <a:gdLst/>
            <a:ahLst/>
            <a:cxnLst/>
            <a:rect l="l" t="t" r="r" b="b"/>
            <a:pathLst>
              <a:path w="11726133" h="11406330">
                <a:moveTo>
                  <a:pt x="0" y="0"/>
                </a:moveTo>
                <a:lnTo>
                  <a:pt x="11726133" y="0"/>
                </a:lnTo>
                <a:lnTo>
                  <a:pt x="11726133" y="11406330"/>
                </a:lnTo>
                <a:lnTo>
                  <a:pt x="0" y="1140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705497" y="477991"/>
            <a:ext cx="16877005" cy="9331018"/>
            <a:chOff x="0" y="0"/>
            <a:chExt cx="4444973" cy="2457552"/>
          </a:xfrm>
        </p:grpSpPr>
        <p:sp>
          <p:nvSpPr>
            <p:cNvPr id="7" name="Freeform 7"/>
            <p:cNvSpPr/>
            <p:nvPr/>
          </p:nvSpPr>
          <p:spPr>
            <a:xfrm>
              <a:off x="0" y="0"/>
              <a:ext cx="4444972" cy="2457552"/>
            </a:xfrm>
            <a:custGeom>
              <a:avLst/>
              <a:gdLst/>
              <a:ahLst/>
              <a:cxnLst/>
              <a:rect l="l" t="t" r="r" b="b"/>
              <a:pathLst>
                <a:path w="4444972" h="2457552">
                  <a:moveTo>
                    <a:pt x="36239" y="0"/>
                  </a:moveTo>
                  <a:lnTo>
                    <a:pt x="4408733" y="0"/>
                  </a:lnTo>
                  <a:cubicBezTo>
                    <a:pt x="4428748" y="0"/>
                    <a:pt x="4444972" y="16225"/>
                    <a:pt x="4444972" y="36239"/>
                  </a:cubicBezTo>
                  <a:lnTo>
                    <a:pt x="4444972" y="2421313"/>
                  </a:lnTo>
                  <a:cubicBezTo>
                    <a:pt x="4444972" y="2441327"/>
                    <a:pt x="4428748" y="2457552"/>
                    <a:pt x="4408733" y="2457552"/>
                  </a:cubicBezTo>
                  <a:lnTo>
                    <a:pt x="36239" y="2457552"/>
                  </a:lnTo>
                  <a:cubicBezTo>
                    <a:pt x="26628" y="2457552"/>
                    <a:pt x="17410" y="2453734"/>
                    <a:pt x="10614" y="2446938"/>
                  </a:cubicBezTo>
                  <a:cubicBezTo>
                    <a:pt x="3818" y="2440142"/>
                    <a:pt x="0" y="2430924"/>
                    <a:pt x="0" y="2421313"/>
                  </a:cubicBezTo>
                  <a:lnTo>
                    <a:pt x="0" y="36239"/>
                  </a:lnTo>
                  <a:cubicBezTo>
                    <a:pt x="0" y="16225"/>
                    <a:pt x="16225" y="0"/>
                    <a:pt x="36239" y="0"/>
                  </a:cubicBezTo>
                  <a:close/>
                </a:path>
              </a:pathLst>
            </a:custGeom>
            <a:solidFill>
              <a:srgbClr val="FFFFFF"/>
            </a:solidFill>
            <a:ln w="38100" cap="rnd">
              <a:solidFill>
                <a:srgbClr val="F6E8EC"/>
              </a:solidFill>
              <a:prstDash val="solid"/>
              <a:round/>
            </a:ln>
          </p:spPr>
          <p:txBody>
            <a:bodyPr/>
            <a:lstStyle/>
            <a:p>
              <a:endParaRPr lang="en-US" dirty="0"/>
            </a:p>
          </p:txBody>
        </p:sp>
        <p:sp>
          <p:nvSpPr>
            <p:cNvPr id="8" name="TextBox 8"/>
            <p:cNvSpPr txBox="1"/>
            <p:nvPr/>
          </p:nvSpPr>
          <p:spPr>
            <a:xfrm>
              <a:off x="0" y="-47625"/>
              <a:ext cx="4444973" cy="250517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464248" y="4322072"/>
            <a:ext cx="2521768" cy="1202046"/>
            <a:chOff x="0" y="-114300"/>
            <a:chExt cx="664169" cy="316589"/>
          </a:xfrm>
        </p:grpSpPr>
        <p:sp>
          <p:nvSpPr>
            <p:cNvPr id="10" name="Freeform 10"/>
            <p:cNvSpPr/>
            <p:nvPr/>
          </p:nvSpPr>
          <p:spPr>
            <a:xfrm>
              <a:off x="0" y="-66956"/>
              <a:ext cx="664169" cy="242840"/>
            </a:xfrm>
            <a:custGeom>
              <a:avLst/>
              <a:gdLst/>
              <a:ahLst/>
              <a:cxnLst/>
              <a:rect l="l" t="t" r="r" b="b"/>
              <a:pathLst>
                <a:path w="664169" h="202289">
                  <a:moveTo>
                    <a:pt x="58331" y="0"/>
                  </a:moveTo>
                  <a:lnTo>
                    <a:pt x="605839" y="0"/>
                  </a:lnTo>
                  <a:cubicBezTo>
                    <a:pt x="638054" y="0"/>
                    <a:pt x="664169" y="26116"/>
                    <a:pt x="664169" y="58331"/>
                  </a:cubicBezTo>
                  <a:lnTo>
                    <a:pt x="664169" y="143958"/>
                  </a:lnTo>
                  <a:cubicBezTo>
                    <a:pt x="664169" y="176173"/>
                    <a:pt x="638054" y="202289"/>
                    <a:pt x="605839" y="202289"/>
                  </a:cubicBezTo>
                  <a:lnTo>
                    <a:pt x="58331" y="202289"/>
                  </a:lnTo>
                  <a:cubicBezTo>
                    <a:pt x="26116" y="202289"/>
                    <a:pt x="0" y="176173"/>
                    <a:pt x="0" y="143958"/>
                  </a:cubicBezTo>
                  <a:lnTo>
                    <a:pt x="0" y="58331"/>
                  </a:lnTo>
                  <a:cubicBezTo>
                    <a:pt x="0" y="26116"/>
                    <a:pt x="26116" y="0"/>
                    <a:pt x="58331" y="0"/>
                  </a:cubicBezTo>
                  <a:close/>
                </a:path>
              </a:pathLst>
            </a:custGeom>
            <a:solidFill>
              <a:srgbClr val="FFD9CF"/>
            </a:solidFill>
          </p:spPr>
          <p:txBody>
            <a:bodyPr/>
            <a:lstStyle/>
            <a:p>
              <a:endParaRPr lang="en-US"/>
            </a:p>
          </p:txBody>
        </p:sp>
        <p:sp>
          <p:nvSpPr>
            <p:cNvPr id="11" name="TextBox 11"/>
            <p:cNvSpPr txBox="1"/>
            <p:nvPr/>
          </p:nvSpPr>
          <p:spPr>
            <a:xfrm>
              <a:off x="0" y="-114300"/>
              <a:ext cx="664169" cy="316589"/>
            </a:xfrm>
            <a:prstGeom prst="rect">
              <a:avLst/>
            </a:prstGeom>
          </p:spPr>
          <p:txBody>
            <a:bodyPr lIns="50800" tIns="50800" rIns="50800" bIns="50800" rtlCol="0" anchor="ctr"/>
            <a:lstStyle/>
            <a:p>
              <a:pPr marL="0" lvl="1" indent="0" algn="ctr">
                <a:lnSpc>
                  <a:spcPts val="4710"/>
                </a:lnSpc>
                <a:spcBef>
                  <a:spcPct val="0"/>
                </a:spcBef>
              </a:pPr>
              <a:r>
                <a:rPr lang="en-US" sz="3000" dirty="0">
                  <a:solidFill>
                    <a:srgbClr val="000000"/>
                  </a:solidFill>
                  <a:latin typeface="Londrina Solid"/>
                  <a:ea typeface="Londrina Solid"/>
                  <a:cs typeface="Londrina Solid"/>
                  <a:sym typeface="Londrina Solid"/>
                </a:rPr>
                <a:t>Backend</a:t>
              </a:r>
            </a:p>
          </p:txBody>
        </p:sp>
      </p:grpSp>
      <p:sp>
        <p:nvSpPr>
          <p:cNvPr id="12" name="Freeform 12"/>
          <p:cNvSpPr/>
          <p:nvPr/>
        </p:nvSpPr>
        <p:spPr>
          <a:xfrm>
            <a:off x="1648650" y="3122574"/>
            <a:ext cx="14986669" cy="1199498"/>
          </a:xfrm>
          <a:custGeom>
            <a:avLst/>
            <a:gdLst/>
            <a:ahLst/>
            <a:cxnLst/>
            <a:rect l="l" t="t" r="r" b="b"/>
            <a:pathLst>
              <a:path w="14986669" h="1199498">
                <a:moveTo>
                  <a:pt x="0" y="0"/>
                </a:moveTo>
                <a:lnTo>
                  <a:pt x="14986669" y="0"/>
                </a:lnTo>
                <a:lnTo>
                  <a:pt x="14986669" y="1199498"/>
                </a:lnTo>
                <a:lnTo>
                  <a:pt x="0" y="1199498"/>
                </a:lnTo>
                <a:lnTo>
                  <a:pt x="0" y="0"/>
                </a:lnTo>
                <a:close/>
              </a:path>
            </a:pathLst>
          </a:custGeom>
          <a:blipFill>
            <a:blip r:embed="rId8"/>
            <a:stretch>
              <a:fillRect r="-16418"/>
            </a:stretch>
          </a:blipFill>
        </p:spPr>
        <p:txBody>
          <a:bodyPr/>
          <a:lstStyle/>
          <a:p>
            <a:endParaRPr lang="en-US"/>
          </a:p>
        </p:txBody>
      </p:sp>
      <p:sp>
        <p:nvSpPr>
          <p:cNvPr id="13" name="TextBox 13"/>
          <p:cNvSpPr txBox="1"/>
          <p:nvPr/>
        </p:nvSpPr>
        <p:spPr>
          <a:xfrm>
            <a:off x="705497" y="1210789"/>
            <a:ext cx="16877005" cy="1818587"/>
          </a:xfrm>
          <a:prstGeom prst="rect">
            <a:avLst/>
          </a:prstGeom>
        </p:spPr>
        <p:txBody>
          <a:bodyPr lIns="0" tIns="0" rIns="0" bIns="0" rtlCol="0" anchor="t">
            <a:spAutoFit/>
          </a:bodyPr>
          <a:lstStyle/>
          <a:p>
            <a:pPr marL="0" lvl="0" indent="0" algn="ctr">
              <a:lnSpc>
                <a:spcPts val="13965"/>
              </a:lnSpc>
              <a:spcBef>
                <a:spcPct val="0"/>
              </a:spcBef>
            </a:pPr>
            <a:r>
              <a:rPr lang="en-US" sz="12695" b="1">
                <a:solidFill>
                  <a:srgbClr val="4C5270"/>
                </a:solidFill>
                <a:latin typeface="Londrina Solid Heavy"/>
                <a:ea typeface="Londrina Solid Heavy"/>
                <a:cs typeface="Londrina Solid Heavy"/>
                <a:sym typeface="Londrina Solid Heavy"/>
              </a:rPr>
              <a:t>TECHNOLOGY</a:t>
            </a:r>
            <a:r>
              <a:rPr lang="en-US" sz="12695" b="1" u="none">
                <a:solidFill>
                  <a:srgbClr val="4C5270"/>
                </a:solidFill>
                <a:latin typeface="Londrina Solid Heavy"/>
                <a:ea typeface="Londrina Solid Heavy"/>
                <a:cs typeface="Londrina Solid Heavy"/>
                <a:sym typeface="Londrina Solid Heavy"/>
              </a:rPr>
              <a:t> STACK</a:t>
            </a:r>
          </a:p>
        </p:txBody>
      </p:sp>
      <p:sp>
        <p:nvSpPr>
          <p:cNvPr id="20" name="TextBox 20"/>
          <p:cNvSpPr txBox="1"/>
          <p:nvPr/>
        </p:nvSpPr>
        <p:spPr>
          <a:xfrm>
            <a:off x="1107021" y="5679212"/>
            <a:ext cx="3860356" cy="4086225"/>
          </a:xfrm>
          <a:prstGeom prst="rect">
            <a:avLst/>
          </a:prstGeom>
        </p:spPr>
        <p:txBody>
          <a:bodyPr lIns="0" tIns="0" rIns="0" bIns="0" rtlCol="0" anchor="t">
            <a:spAutoFit/>
          </a:bodyPr>
          <a:lstStyle/>
          <a:p>
            <a:pPr algn="l">
              <a:lnSpc>
                <a:spcPts val="2999"/>
              </a:lnSpc>
            </a:pPr>
            <a:r>
              <a:rPr lang="en-US" sz="2499">
                <a:solidFill>
                  <a:srgbClr val="000000"/>
                </a:solidFill>
                <a:latin typeface="Open Sans"/>
                <a:ea typeface="Open Sans"/>
                <a:cs typeface="Open Sans"/>
                <a:sym typeface="Open Sans"/>
              </a:rPr>
              <a:t>Convolutional Neural Networks (CNNs) for gesture recognition.</a:t>
            </a:r>
          </a:p>
          <a:p>
            <a:pPr algn="l">
              <a:lnSpc>
                <a:spcPts val="2999"/>
              </a:lnSpc>
            </a:pPr>
            <a:endParaRPr lang="en-US" sz="2499">
              <a:solidFill>
                <a:srgbClr val="000000"/>
              </a:solidFill>
              <a:latin typeface="Open Sans"/>
              <a:ea typeface="Open Sans"/>
              <a:cs typeface="Open Sans"/>
              <a:sym typeface="Open Sans"/>
            </a:endParaRPr>
          </a:p>
          <a:p>
            <a:pPr algn="l">
              <a:lnSpc>
                <a:spcPts val="2999"/>
              </a:lnSpc>
            </a:pPr>
            <a:r>
              <a:rPr lang="en-US" sz="2499">
                <a:solidFill>
                  <a:srgbClr val="000000"/>
                </a:solidFill>
                <a:latin typeface="Open Sans"/>
                <a:ea typeface="Open Sans"/>
                <a:cs typeface="Open Sans"/>
                <a:sym typeface="Open Sans"/>
              </a:rPr>
              <a:t>Natural Language Processing (NLP) for text mapping.</a:t>
            </a:r>
          </a:p>
          <a:p>
            <a:pPr algn="l">
              <a:lnSpc>
                <a:spcPts val="2999"/>
              </a:lnSpc>
            </a:pPr>
            <a:endParaRPr lang="en-US" sz="2499">
              <a:solidFill>
                <a:srgbClr val="000000"/>
              </a:solidFill>
              <a:latin typeface="Open Sans"/>
              <a:ea typeface="Open Sans"/>
              <a:cs typeface="Open Sans"/>
              <a:sym typeface="Open Sans"/>
            </a:endParaRPr>
          </a:p>
          <a:p>
            <a:pPr algn="l">
              <a:lnSpc>
                <a:spcPts val="2999"/>
              </a:lnSpc>
              <a:spcBef>
                <a:spcPct val="0"/>
              </a:spcBef>
            </a:pPr>
            <a:r>
              <a:rPr lang="en-US" sz="2499">
                <a:solidFill>
                  <a:srgbClr val="000000"/>
                </a:solidFill>
                <a:latin typeface="Open Sans"/>
                <a:ea typeface="Open Sans"/>
                <a:cs typeface="Open Sans"/>
                <a:sym typeface="Open Sans"/>
              </a:rPr>
              <a:t>Text-to-Speech (TTS) for Arabic audio output.</a:t>
            </a:r>
          </a:p>
          <a:p>
            <a:pPr algn="l">
              <a:lnSpc>
                <a:spcPts val="2999"/>
              </a:lnSpc>
              <a:spcBef>
                <a:spcPct val="0"/>
              </a:spcBef>
            </a:pPr>
            <a:endParaRPr lang="en-US" sz="2499">
              <a:solidFill>
                <a:srgbClr val="000000"/>
              </a:solidFill>
              <a:latin typeface="Open Sans"/>
              <a:ea typeface="Open Sans"/>
              <a:cs typeface="Open Sans"/>
              <a:sym typeface="Open Sans"/>
            </a:endParaRPr>
          </a:p>
        </p:txBody>
      </p:sp>
      <p:sp>
        <p:nvSpPr>
          <p:cNvPr id="21" name="TextBox 21"/>
          <p:cNvSpPr txBox="1"/>
          <p:nvPr/>
        </p:nvSpPr>
        <p:spPr>
          <a:xfrm>
            <a:off x="5561222" y="5679212"/>
            <a:ext cx="3191070" cy="1857375"/>
          </a:xfrm>
          <a:prstGeom prst="rect">
            <a:avLst/>
          </a:prstGeom>
        </p:spPr>
        <p:txBody>
          <a:bodyPr lIns="0" tIns="0" rIns="0" bIns="0" rtlCol="0" anchor="t">
            <a:spAutoFit/>
          </a:bodyPr>
          <a:lstStyle/>
          <a:p>
            <a:pPr algn="l">
              <a:lnSpc>
                <a:spcPts val="2999"/>
              </a:lnSpc>
            </a:pPr>
            <a:r>
              <a:rPr lang="en-US" sz="2499">
                <a:solidFill>
                  <a:srgbClr val="000000"/>
                </a:solidFill>
                <a:latin typeface="Open Sans"/>
                <a:ea typeface="Open Sans"/>
                <a:cs typeface="Open Sans"/>
                <a:sym typeface="Open Sans"/>
              </a:rPr>
              <a:t>ASP.NET Core 9, RESTful API</a:t>
            </a:r>
          </a:p>
          <a:p>
            <a:pPr algn="l">
              <a:lnSpc>
                <a:spcPts val="2999"/>
              </a:lnSpc>
            </a:pPr>
            <a:endParaRPr lang="en-US" sz="2499">
              <a:solidFill>
                <a:srgbClr val="000000"/>
              </a:solidFill>
              <a:latin typeface="Open Sans"/>
              <a:ea typeface="Open Sans"/>
              <a:cs typeface="Open Sans"/>
              <a:sym typeface="Open Sans"/>
            </a:endParaRPr>
          </a:p>
          <a:p>
            <a:pPr algn="l">
              <a:lnSpc>
                <a:spcPts val="2999"/>
              </a:lnSpc>
              <a:spcBef>
                <a:spcPct val="0"/>
              </a:spcBef>
            </a:pPr>
            <a:r>
              <a:rPr lang="en-US" sz="2499">
                <a:solidFill>
                  <a:srgbClr val="000000"/>
                </a:solidFill>
                <a:latin typeface="Open Sans"/>
                <a:ea typeface="Open Sans"/>
                <a:cs typeface="Open Sans"/>
                <a:sym typeface="Open Sans"/>
              </a:rPr>
              <a:t>Microsoft SQL Server.</a:t>
            </a:r>
          </a:p>
          <a:p>
            <a:pPr algn="l">
              <a:lnSpc>
                <a:spcPts val="2999"/>
              </a:lnSpc>
              <a:spcBef>
                <a:spcPct val="0"/>
              </a:spcBef>
            </a:pPr>
            <a:endParaRPr lang="en-US" sz="2499">
              <a:solidFill>
                <a:srgbClr val="000000"/>
              </a:solidFill>
              <a:latin typeface="Open Sans"/>
              <a:ea typeface="Open Sans"/>
              <a:cs typeface="Open Sans"/>
              <a:sym typeface="Open Sans"/>
            </a:endParaRPr>
          </a:p>
        </p:txBody>
      </p:sp>
      <p:sp>
        <p:nvSpPr>
          <p:cNvPr id="25" name="TextBox 25"/>
          <p:cNvSpPr txBox="1"/>
          <p:nvPr/>
        </p:nvSpPr>
        <p:spPr>
          <a:xfrm>
            <a:off x="10149915" y="5631587"/>
            <a:ext cx="2720074" cy="1703388"/>
          </a:xfrm>
          <a:prstGeom prst="rect">
            <a:avLst/>
          </a:prstGeom>
        </p:spPr>
        <p:txBody>
          <a:bodyPr lIns="0" tIns="0" rIns="0" bIns="0" rtlCol="0" anchor="t">
            <a:spAutoFit/>
          </a:bodyPr>
          <a:lstStyle/>
          <a:p>
            <a:pPr algn="l">
              <a:lnSpc>
                <a:spcPts val="3474"/>
              </a:lnSpc>
            </a:pPr>
            <a:r>
              <a:rPr lang="en-US" sz="2499">
                <a:solidFill>
                  <a:srgbClr val="000000"/>
                </a:solidFill>
                <a:latin typeface="Open Sans"/>
                <a:ea typeface="Open Sans"/>
                <a:cs typeface="Open Sans"/>
                <a:sym typeface="Open Sans"/>
              </a:rPr>
              <a:t>Flutter for cross-platform compatibility.</a:t>
            </a:r>
          </a:p>
          <a:p>
            <a:pPr algn="l">
              <a:lnSpc>
                <a:spcPts val="2999"/>
              </a:lnSpc>
              <a:spcBef>
                <a:spcPct val="0"/>
              </a:spcBef>
            </a:pPr>
            <a:endParaRPr lang="en-US" sz="2499">
              <a:solidFill>
                <a:srgbClr val="000000"/>
              </a:solidFill>
              <a:latin typeface="Open Sans"/>
              <a:ea typeface="Open Sans"/>
              <a:cs typeface="Open Sans"/>
              <a:sym typeface="Open Sans"/>
            </a:endParaRPr>
          </a:p>
        </p:txBody>
      </p:sp>
      <p:sp>
        <p:nvSpPr>
          <p:cNvPr id="26" name="TextBox 26"/>
          <p:cNvSpPr txBox="1"/>
          <p:nvPr/>
        </p:nvSpPr>
        <p:spPr>
          <a:xfrm>
            <a:off x="14737532" y="5631587"/>
            <a:ext cx="2720074" cy="2141538"/>
          </a:xfrm>
          <a:prstGeom prst="rect">
            <a:avLst/>
          </a:prstGeom>
        </p:spPr>
        <p:txBody>
          <a:bodyPr lIns="0" tIns="0" rIns="0" bIns="0" rtlCol="0" anchor="t">
            <a:spAutoFit/>
          </a:bodyPr>
          <a:lstStyle/>
          <a:p>
            <a:pPr algn="l">
              <a:lnSpc>
                <a:spcPts val="3474"/>
              </a:lnSpc>
            </a:pPr>
            <a:r>
              <a:rPr lang="en-US" sz="2499" dirty="0">
                <a:solidFill>
                  <a:srgbClr val="000000"/>
                </a:solidFill>
                <a:latin typeface="Open Sans"/>
                <a:ea typeface="Open Sans"/>
                <a:cs typeface="Open Sans"/>
                <a:sym typeface="Open Sans"/>
              </a:rPr>
              <a:t>ONNX Runtime for efficient model deployment.</a:t>
            </a:r>
          </a:p>
          <a:p>
            <a:pPr algn="l">
              <a:lnSpc>
                <a:spcPts val="2999"/>
              </a:lnSpc>
              <a:spcBef>
                <a:spcPct val="0"/>
              </a:spcBef>
            </a:pPr>
            <a:endParaRPr lang="en-US" sz="2499" dirty="0">
              <a:solidFill>
                <a:srgbClr val="000000"/>
              </a:solidFill>
              <a:latin typeface="Open Sans"/>
              <a:ea typeface="Open Sans"/>
              <a:cs typeface="Open Sans"/>
              <a:sym typeface="Open Sans"/>
            </a:endParaRPr>
          </a:p>
        </p:txBody>
      </p:sp>
      <p:grpSp>
        <p:nvGrpSpPr>
          <p:cNvPr id="28" name="Group 9">
            <a:extLst>
              <a:ext uri="{FF2B5EF4-FFF2-40B4-BE49-F238E27FC236}">
                <a16:creationId xmlns:a16="http://schemas.microsoft.com/office/drawing/2014/main" id="{A8FCD0B6-FABC-9988-F342-165B7B5A85E9}"/>
              </a:ext>
            </a:extLst>
          </p:cNvPr>
          <p:cNvGrpSpPr/>
          <p:nvPr/>
        </p:nvGrpSpPr>
        <p:grpSpPr>
          <a:xfrm>
            <a:off x="1124930" y="4334291"/>
            <a:ext cx="2521768" cy="1202046"/>
            <a:chOff x="0" y="-114300"/>
            <a:chExt cx="664169" cy="316589"/>
          </a:xfrm>
        </p:grpSpPr>
        <p:sp>
          <p:nvSpPr>
            <p:cNvPr id="29" name="Freeform 10">
              <a:extLst>
                <a:ext uri="{FF2B5EF4-FFF2-40B4-BE49-F238E27FC236}">
                  <a16:creationId xmlns:a16="http://schemas.microsoft.com/office/drawing/2014/main" id="{0E477E7B-8F96-B1A9-93FE-77FB68B1A2B5}"/>
                </a:ext>
              </a:extLst>
            </p:cNvPr>
            <p:cNvSpPr/>
            <p:nvPr/>
          </p:nvSpPr>
          <p:spPr>
            <a:xfrm>
              <a:off x="0" y="-66956"/>
              <a:ext cx="664169" cy="242840"/>
            </a:xfrm>
            <a:custGeom>
              <a:avLst/>
              <a:gdLst/>
              <a:ahLst/>
              <a:cxnLst/>
              <a:rect l="l" t="t" r="r" b="b"/>
              <a:pathLst>
                <a:path w="664169" h="202289">
                  <a:moveTo>
                    <a:pt x="58331" y="0"/>
                  </a:moveTo>
                  <a:lnTo>
                    <a:pt x="605839" y="0"/>
                  </a:lnTo>
                  <a:cubicBezTo>
                    <a:pt x="638054" y="0"/>
                    <a:pt x="664169" y="26116"/>
                    <a:pt x="664169" y="58331"/>
                  </a:cubicBezTo>
                  <a:lnTo>
                    <a:pt x="664169" y="143958"/>
                  </a:lnTo>
                  <a:cubicBezTo>
                    <a:pt x="664169" y="176173"/>
                    <a:pt x="638054" y="202289"/>
                    <a:pt x="605839" y="202289"/>
                  </a:cubicBezTo>
                  <a:lnTo>
                    <a:pt x="58331" y="202289"/>
                  </a:lnTo>
                  <a:cubicBezTo>
                    <a:pt x="26116" y="202289"/>
                    <a:pt x="0" y="176173"/>
                    <a:pt x="0" y="143958"/>
                  </a:cubicBezTo>
                  <a:lnTo>
                    <a:pt x="0" y="58331"/>
                  </a:lnTo>
                  <a:cubicBezTo>
                    <a:pt x="0" y="26116"/>
                    <a:pt x="26116" y="0"/>
                    <a:pt x="58331" y="0"/>
                  </a:cubicBezTo>
                  <a:close/>
                </a:path>
              </a:pathLst>
            </a:custGeom>
            <a:solidFill>
              <a:srgbClr val="FFD9CF"/>
            </a:solidFill>
          </p:spPr>
          <p:txBody>
            <a:bodyPr/>
            <a:lstStyle/>
            <a:p>
              <a:endParaRPr lang="en-US"/>
            </a:p>
          </p:txBody>
        </p:sp>
        <p:sp>
          <p:nvSpPr>
            <p:cNvPr id="30" name="TextBox 11">
              <a:extLst>
                <a:ext uri="{FF2B5EF4-FFF2-40B4-BE49-F238E27FC236}">
                  <a16:creationId xmlns:a16="http://schemas.microsoft.com/office/drawing/2014/main" id="{E4E5210C-B695-D9EA-C55A-5E5CD24374CA}"/>
                </a:ext>
              </a:extLst>
            </p:cNvPr>
            <p:cNvSpPr txBox="1"/>
            <p:nvPr/>
          </p:nvSpPr>
          <p:spPr>
            <a:xfrm>
              <a:off x="0" y="-114300"/>
              <a:ext cx="664169" cy="316589"/>
            </a:xfrm>
            <a:prstGeom prst="rect">
              <a:avLst/>
            </a:prstGeom>
          </p:spPr>
          <p:txBody>
            <a:bodyPr lIns="50800" tIns="50800" rIns="50800" bIns="50800" rtlCol="0" anchor="ctr"/>
            <a:lstStyle/>
            <a:p>
              <a:pPr marL="0" lvl="1" indent="0" algn="ctr">
                <a:lnSpc>
                  <a:spcPts val="4710"/>
                </a:lnSpc>
                <a:spcBef>
                  <a:spcPct val="0"/>
                </a:spcBef>
              </a:pPr>
              <a:r>
                <a:rPr lang="en-US" sz="3000" dirty="0">
                  <a:solidFill>
                    <a:srgbClr val="000000"/>
                  </a:solidFill>
                  <a:latin typeface="Londrina Solid"/>
                  <a:ea typeface="Londrina Solid"/>
                  <a:cs typeface="Londrina Solid"/>
                  <a:sym typeface="Londrina Solid"/>
                </a:rPr>
                <a:t>AI &amp; ML Models</a:t>
              </a:r>
            </a:p>
          </p:txBody>
        </p:sp>
      </p:grpSp>
      <p:grpSp>
        <p:nvGrpSpPr>
          <p:cNvPr id="31" name="Group 9">
            <a:extLst>
              <a:ext uri="{FF2B5EF4-FFF2-40B4-BE49-F238E27FC236}">
                <a16:creationId xmlns:a16="http://schemas.microsoft.com/office/drawing/2014/main" id="{70CFA965-032C-7ECD-A53C-FA35EC2A8909}"/>
              </a:ext>
            </a:extLst>
          </p:cNvPr>
          <p:cNvGrpSpPr/>
          <p:nvPr/>
        </p:nvGrpSpPr>
        <p:grpSpPr>
          <a:xfrm>
            <a:off x="10240310" y="4334291"/>
            <a:ext cx="2521768" cy="1202046"/>
            <a:chOff x="0" y="-114300"/>
            <a:chExt cx="664169" cy="316589"/>
          </a:xfrm>
        </p:grpSpPr>
        <p:sp>
          <p:nvSpPr>
            <p:cNvPr id="32" name="Freeform 10">
              <a:extLst>
                <a:ext uri="{FF2B5EF4-FFF2-40B4-BE49-F238E27FC236}">
                  <a16:creationId xmlns:a16="http://schemas.microsoft.com/office/drawing/2014/main" id="{2C3DC422-5273-3DBF-C0DD-D496E839C7D5}"/>
                </a:ext>
              </a:extLst>
            </p:cNvPr>
            <p:cNvSpPr/>
            <p:nvPr/>
          </p:nvSpPr>
          <p:spPr>
            <a:xfrm>
              <a:off x="0" y="-66956"/>
              <a:ext cx="664169" cy="242840"/>
            </a:xfrm>
            <a:custGeom>
              <a:avLst/>
              <a:gdLst/>
              <a:ahLst/>
              <a:cxnLst/>
              <a:rect l="l" t="t" r="r" b="b"/>
              <a:pathLst>
                <a:path w="664169" h="202289">
                  <a:moveTo>
                    <a:pt x="58331" y="0"/>
                  </a:moveTo>
                  <a:lnTo>
                    <a:pt x="605839" y="0"/>
                  </a:lnTo>
                  <a:cubicBezTo>
                    <a:pt x="638054" y="0"/>
                    <a:pt x="664169" y="26116"/>
                    <a:pt x="664169" y="58331"/>
                  </a:cubicBezTo>
                  <a:lnTo>
                    <a:pt x="664169" y="143958"/>
                  </a:lnTo>
                  <a:cubicBezTo>
                    <a:pt x="664169" y="176173"/>
                    <a:pt x="638054" y="202289"/>
                    <a:pt x="605839" y="202289"/>
                  </a:cubicBezTo>
                  <a:lnTo>
                    <a:pt x="58331" y="202289"/>
                  </a:lnTo>
                  <a:cubicBezTo>
                    <a:pt x="26116" y="202289"/>
                    <a:pt x="0" y="176173"/>
                    <a:pt x="0" y="143958"/>
                  </a:cubicBezTo>
                  <a:lnTo>
                    <a:pt x="0" y="58331"/>
                  </a:lnTo>
                  <a:cubicBezTo>
                    <a:pt x="0" y="26116"/>
                    <a:pt x="26116" y="0"/>
                    <a:pt x="58331" y="0"/>
                  </a:cubicBezTo>
                  <a:close/>
                </a:path>
              </a:pathLst>
            </a:custGeom>
            <a:solidFill>
              <a:srgbClr val="FFD9CF"/>
            </a:solidFill>
          </p:spPr>
          <p:txBody>
            <a:bodyPr/>
            <a:lstStyle/>
            <a:p>
              <a:endParaRPr lang="en-US"/>
            </a:p>
          </p:txBody>
        </p:sp>
        <p:sp>
          <p:nvSpPr>
            <p:cNvPr id="33" name="TextBox 11">
              <a:extLst>
                <a:ext uri="{FF2B5EF4-FFF2-40B4-BE49-F238E27FC236}">
                  <a16:creationId xmlns:a16="http://schemas.microsoft.com/office/drawing/2014/main" id="{9EB32BB7-9857-D61A-C0AE-0D61C5ABEC39}"/>
                </a:ext>
              </a:extLst>
            </p:cNvPr>
            <p:cNvSpPr txBox="1"/>
            <p:nvPr/>
          </p:nvSpPr>
          <p:spPr>
            <a:xfrm>
              <a:off x="0" y="-114300"/>
              <a:ext cx="664169" cy="316589"/>
            </a:xfrm>
            <a:prstGeom prst="rect">
              <a:avLst/>
            </a:prstGeom>
          </p:spPr>
          <p:txBody>
            <a:bodyPr lIns="50800" tIns="50800" rIns="50800" bIns="50800" rtlCol="0" anchor="ctr"/>
            <a:lstStyle/>
            <a:p>
              <a:pPr marL="0" lvl="1" indent="0" algn="ctr">
                <a:lnSpc>
                  <a:spcPts val="4710"/>
                </a:lnSpc>
                <a:spcBef>
                  <a:spcPct val="0"/>
                </a:spcBef>
              </a:pPr>
              <a:r>
                <a:rPr lang="en-US" sz="2500" dirty="0">
                  <a:solidFill>
                    <a:srgbClr val="000000"/>
                  </a:solidFill>
                  <a:latin typeface="Londrina Solid"/>
                  <a:ea typeface="Londrina Solid"/>
                  <a:cs typeface="Londrina Solid"/>
                  <a:sym typeface="Londrina Solid"/>
                </a:rPr>
                <a:t>Mobile Development</a:t>
              </a:r>
            </a:p>
          </p:txBody>
        </p:sp>
      </p:grpSp>
      <p:grpSp>
        <p:nvGrpSpPr>
          <p:cNvPr id="34" name="Group 9">
            <a:extLst>
              <a:ext uri="{FF2B5EF4-FFF2-40B4-BE49-F238E27FC236}">
                <a16:creationId xmlns:a16="http://schemas.microsoft.com/office/drawing/2014/main" id="{49329522-C657-7EB7-3F93-4CEFA3F61015}"/>
              </a:ext>
            </a:extLst>
          </p:cNvPr>
          <p:cNvGrpSpPr/>
          <p:nvPr/>
        </p:nvGrpSpPr>
        <p:grpSpPr>
          <a:xfrm>
            <a:off x="14762522" y="4326699"/>
            <a:ext cx="2521768" cy="1202046"/>
            <a:chOff x="0" y="-114300"/>
            <a:chExt cx="664169" cy="316589"/>
          </a:xfrm>
        </p:grpSpPr>
        <p:sp>
          <p:nvSpPr>
            <p:cNvPr id="35" name="Freeform 10">
              <a:extLst>
                <a:ext uri="{FF2B5EF4-FFF2-40B4-BE49-F238E27FC236}">
                  <a16:creationId xmlns:a16="http://schemas.microsoft.com/office/drawing/2014/main" id="{7793044B-C7A8-A268-BFB1-9082C7F7D50F}"/>
                </a:ext>
              </a:extLst>
            </p:cNvPr>
            <p:cNvSpPr/>
            <p:nvPr/>
          </p:nvSpPr>
          <p:spPr>
            <a:xfrm>
              <a:off x="0" y="-66956"/>
              <a:ext cx="664169" cy="242840"/>
            </a:xfrm>
            <a:custGeom>
              <a:avLst/>
              <a:gdLst/>
              <a:ahLst/>
              <a:cxnLst/>
              <a:rect l="l" t="t" r="r" b="b"/>
              <a:pathLst>
                <a:path w="664169" h="202289">
                  <a:moveTo>
                    <a:pt x="58331" y="0"/>
                  </a:moveTo>
                  <a:lnTo>
                    <a:pt x="605839" y="0"/>
                  </a:lnTo>
                  <a:cubicBezTo>
                    <a:pt x="638054" y="0"/>
                    <a:pt x="664169" y="26116"/>
                    <a:pt x="664169" y="58331"/>
                  </a:cubicBezTo>
                  <a:lnTo>
                    <a:pt x="664169" y="143958"/>
                  </a:lnTo>
                  <a:cubicBezTo>
                    <a:pt x="664169" y="176173"/>
                    <a:pt x="638054" y="202289"/>
                    <a:pt x="605839" y="202289"/>
                  </a:cubicBezTo>
                  <a:lnTo>
                    <a:pt x="58331" y="202289"/>
                  </a:lnTo>
                  <a:cubicBezTo>
                    <a:pt x="26116" y="202289"/>
                    <a:pt x="0" y="176173"/>
                    <a:pt x="0" y="143958"/>
                  </a:cubicBezTo>
                  <a:lnTo>
                    <a:pt x="0" y="58331"/>
                  </a:lnTo>
                  <a:cubicBezTo>
                    <a:pt x="0" y="26116"/>
                    <a:pt x="26116" y="0"/>
                    <a:pt x="58331" y="0"/>
                  </a:cubicBezTo>
                  <a:close/>
                </a:path>
              </a:pathLst>
            </a:custGeom>
            <a:solidFill>
              <a:srgbClr val="FFD9CF"/>
            </a:solidFill>
          </p:spPr>
          <p:txBody>
            <a:bodyPr/>
            <a:lstStyle/>
            <a:p>
              <a:endParaRPr lang="en-US"/>
            </a:p>
          </p:txBody>
        </p:sp>
        <p:sp>
          <p:nvSpPr>
            <p:cNvPr id="36" name="TextBox 11">
              <a:extLst>
                <a:ext uri="{FF2B5EF4-FFF2-40B4-BE49-F238E27FC236}">
                  <a16:creationId xmlns:a16="http://schemas.microsoft.com/office/drawing/2014/main" id="{2DF35203-1FA1-2625-AB73-A7174EE93CC1}"/>
                </a:ext>
              </a:extLst>
            </p:cNvPr>
            <p:cNvSpPr txBox="1"/>
            <p:nvPr/>
          </p:nvSpPr>
          <p:spPr>
            <a:xfrm>
              <a:off x="0" y="-114300"/>
              <a:ext cx="664169" cy="316589"/>
            </a:xfrm>
            <a:prstGeom prst="rect">
              <a:avLst/>
            </a:prstGeom>
          </p:spPr>
          <p:txBody>
            <a:bodyPr lIns="50800" tIns="50800" rIns="50800" bIns="50800" rtlCol="0" anchor="ctr"/>
            <a:lstStyle/>
            <a:p>
              <a:pPr marL="0" lvl="1" indent="0" algn="ctr">
                <a:lnSpc>
                  <a:spcPts val="4710"/>
                </a:lnSpc>
                <a:spcBef>
                  <a:spcPct val="0"/>
                </a:spcBef>
              </a:pPr>
              <a:r>
                <a:rPr lang="en-US" sz="3000" dirty="0">
                  <a:solidFill>
                    <a:srgbClr val="000000"/>
                  </a:solidFill>
                  <a:latin typeface="Londrina Solid"/>
                  <a:ea typeface="Londrina Solid"/>
                  <a:cs typeface="Londrina Solid"/>
                  <a:sym typeface="Londrina Solid"/>
                </a:rPr>
                <a:t>AI Integration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898</Words>
  <Application>Microsoft Office PowerPoint</Application>
  <PresentationFormat>Custom</PresentationFormat>
  <Paragraphs>168</Paragraphs>
  <Slides>42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Londrina Solid Heavy</vt:lpstr>
      <vt:lpstr>Open Sans</vt:lpstr>
      <vt:lpstr>Arial</vt:lpstr>
      <vt:lpstr>Calibri</vt:lpstr>
      <vt:lpstr>Open Sans Bold</vt:lpstr>
      <vt:lpstr>Londrina Solid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Deaf Assist Presentation</dc:title>
  <cp:lastModifiedBy>Mazen Alaa Hassan</cp:lastModifiedBy>
  <cp:revision>6</cp:revision>
  <dcterms:created xsi:type="dcterms:W3CDTF">2006-08-16T00:00:00Z</dcterms:created>
  <dcterms:modified xsi:type="dcterms:W3CDTF">2025-06-02T13:11:00Z</dcterms:modified>
  <dc:identifier>DAGpH0VgvP8</dc:identifier>
</cp:coreProperties>
</file>